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77" r:id="rId3"/>
    <p:sldId id="262" r:id="rId4"/>
    <p:sldId id="296" r:id="rId5"/>
    <p:sldId id="297" r:id="rId6"/>
    <p:sldId id="298" r:id="rId7"/>
    <p:sldId id="299" r:id="rId8"/>
    <p:sldId id="300" r:id="rId9"/>
    <p:sldId id="307" r:id="rId10"/>
    <p:sldId id="274" r:id="rId11"/>
    <p:sldId id="301" r:id="rId12"/>
    <p:sldId id="302" r:id="rId13"/>
    <p:sldId id="303" r:id="rId14"/>
    <p:sldId id="304" r:id="rId15"/>
    <p:sldId id="305" r:id="rId16"/>
    <p:sldId id="275" r:id="rId17"/>
    <p:sldId id="306" r:id="rId18"/>
    <p:sldId id="30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65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91"/>
    <p:restoredTop sz="96197"/>
  </p:normalViewPr>
  <p:slideViewPr>
    <p:cSldViewPr snapToGrid="0">
      <p:cViewPr varScale="1">
        <p:scale>
          <a:sx n="113" d="100"/>
          <a:sy n="113" d="100"/>
        </p:scale>
        <p:origin x="184"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B359F-9CBA-7D4C-A926-54E8BCAB9ADF}" type="datetimeFigureOut">
              <a:rPr lang="en-US" smtClean="0"/>
              <a:t>7/17/23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C2539-175A-CE41-A817-42A00241BDF5}" type="slidenum">
              <a:rPr lang="en-US" smtClean="0"/>
              <a:t>‹#›</a:t>
            </a:fld>
            <a:endParaRPr lang="en-US"/>
          </a:p>
        </p:txBody>
      </p:sp>
    </p:spTree>
    <p:extLst>
      <p:ext uri="{BB962C8B-B14F-4D97-AF65-F5344CB8AC3E}">
        <p14:creationId xmlns:p14="http://schemas.microsoft.com/office/powerpoint/2010/main" val="143516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C2539-175A-CE41-A817-42A00241BDF5}" type="slidenum">
              <a:rPr lang="en-US" smtClean="0"/>
              <a:t>2</a:t>
            </a:fld>
            <a:endParaRPr lang="en-US"/>
          </a:p>
        </p:txBody>
      </p:sp>
    </p:spTree>
    <p:extLst>
      <p:ext uri="{BB962C8B-B14F-4D97-AF65-F5344CB8AC3E}">
        <p14:creationId xmlns:p14="http://schemas.microsoft.com/office/powerpoint/2010/main" val="2730018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C2539-175A-CE41-A817-42A00241BDF5}" type="slidenum">
              <a:rPr lang="en-US" smtClean="0"/>
              <a:t>12</a:t>
            </a:fld>
            <a:endParaRPr lang="en-US"/>
          </a:p>
        </p:txBody>
      </p:sp>
    </p:spTree>
    <p:extLst>
      <p:ext uri="{BB962C8B-B14F-4D97-AF65-F5344CB8AC3E}">
        <p14:creationId xmlns:p14="http://schemas.microsoft.com/office/powerpoint/2010/main" val="2141705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C2539-175A-CE41-A817-42A00241BDF5}" type="slidenum">
              <a:rPr lang="en-US" smtClean="0"/>
              <a:t>13</a:t>
            </a:fld>
            <a:endParaRPr lang="en-US"/>
          </a:p>
        </p:txBody>
      </p:sp>
    </p:spTree>
    <p:extLst>
      <p:ext uri="{BB962C8B-B14F-4D97-AF65-F5344CB8AC3E}">
        <p14:creationId xmlns:p14="http://schemas.microsoft.com/office/powerpoint/2010/main" val="631018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C2539-175A-CE41-A817-42A00241BDF5}" type="slidenum">
              <a:rPr lang="en-US" smtClean="0"/>
              <a:t>14</a:t>
            </a:fld>
            <a:endParaRPr lang="en-US"/>
          </a:p>
        </p:txBody>
      </p:sp>
    </p:spTree>
    <p:extLst>
      <p:ext uri="{BB962C8B-B14F-4D97-AF65-F5344CB8AC3E}">
        <p14:creationId xmlns:p14="http://schemas.microsoft.com/office/powerpoint/2010/main" val="1559041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C2539-175A-CE41-A817-42A00241BDF5}" type="slidenum">
              <a:rPr lang="en-US" smtClean="0"/>
              <a:t>15</a:t>
            </a:fld>
            <a:endParaRPr lang="en-US"/>
          </a:p>
        </p:txBody>
      </p:sp>
    </p:spTree>
    <p:extLst>
      <p:ext uri="{BB962C8B-B14F-4D97-AF65-F5344CB8AC3E}">
        <p14:creationId xmlns:p14="http://schemas.microsoft.com/office/powerpoint/2010/main" val="2282897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C2539-175A-CE41-A817-42A00241BDF5}" type="slidenum">
              <a:rPr lang="en-US" smtClean="0"/>
              <a:t>17</a:t>
            </a:fld>
            <a:endParaRPr lang="en-US"/>
          </a:p>
        </p:txBody>
      </p:sp>
    </p:spTree>
    <p:extLst>
      <p:ext uri="{BB962C8B-B14F-4D97-AF65-F5344CB8AC3E}">
        <p14:creationId xmlns:p14="http://schemas.microsoft.com/office/powerpoint/2010/main" val="3134341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C2539-175A-CE41-A817-42A00241BDF5}" type="slidenum">
              <a:rPr lang="en-US" smtClean="0"/>
              <a:t>18</a:t>
            </a:fld>
            <a:endParaRPr lang="en-US"/>
          </a:p>
        </p:txBody>
      </p:sp>
    </p:spTree>
    <p:extLst>
      <p:ext uri="{BB962C8B-B14F-4D97-AF65-F5344CB8AC3E}">
        <p14:creationId xmlns:p14="http://schemas.microsoft.com/office/powerpoint/2010/main" val="2275762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C2539-175A-CE41-A817-42A00241BDF5}" type="slidenum">
              <a:rPr lang="en-US" smtClean="0"/>
              <a:t>3</a:t>
            </a:fld>
            <a:endParaRPr lang="en-US"/>
          </a:p>
        </p:txBody>
      </p:sp>
    </p:spTree>
    <p:extLst>
      <p:ext uri="{BB962C8B-B14F-4D97-AF65-F5344CB8AC3E}">
        <p14:creationId xmlns:p14="http://schemas.microsoft.com/office/powerpoint/2010/main" val="1253553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C2539-175A-CE41-A817-42A00241BDF5}" type="slidenum">
              <a:rPr lang="en-US" smtClean="0"/>
              <a:t>4</a:t>
            </a:fld>
            <a:endParaRPr lang="en-US"/>
          </a:p>
        </p:txBody>
      </p:sp>
    </p:spTree>
    <p:extLst>
      <p:ext uri="{BB962C8B-B14F-4D97-AF65-F5344CB8AC3E}">
        <p14:creationId xmlns:p14="http://schemas.microsoft.com/office/powerpoint/2010/main" val="407178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C2539-175A-CE41-A817-42A00241BDF5}" type="slidenum">
              <a:rPr lang="en-US" smtClean="0"/>
              <a:t>5</a:t>
            </a:fld>
            <a:endParaRPr lang="en-US"/>
          </a:p>
        </p:txBody>
      </p:sp>
    </p:spTree>
    <p:extLst>
      <p:ext uri="{BB962C8B-B14F-4D97-AF65-F5344CB8AC3E}">
        <p14:creationId xmlns:p14="http://schemas.microsoft.com/office/powerpoint/2010/main" val="3553234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C2539-175A-CE41-A817-42A00241BDF5}" type="slidenum">
              <a:rPr lang="en-US" smtClean="0"/>
              <a:t>6</a:t>
            </a:fld>
            <a:endParaRPr lang="en-US"/>
          </a:p>
        </p:txBody>
      </p:sp>
    </p:spTree>
    <p:extLst>
      <p:ext uri="{BB962C8B-B14F-4D97-AF65-F5344CB8AC3E}">
        <p14:creationId xmlns:p14="http://schemas.microsoft.com/office/powerpoint/2010/main" val="2309292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C2539-175A-CE41-A817-42A00241BDF5}" type="slidenum">
              <a:rPr lang="en-US" smtClean="0"/>
              <a:t>7</a:t>
            </a:fld>
            <a:endParaRPr lang="en-US"/>
          </a:p>
        </p:txBody>
      </p:sp>
    </p:spTree>
    <p:extLst>
      <p:ext uri="{BB962C8B-B14F-4D97-AF65-F5344CB8AC3E}">
        <p14:creationId xmlns:p14="http://schemas.microsoft.com/office/powerpoint/2010/main" val="729269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C2539-175A-CE41-A817-42A00241BDF5}" type="slidenum">
              <a:rPr lang="en-US" smtClean="0"/>
              <a:t>8</a:t>
            </a:fld>
            <a:endParaRPr lang="en-US"/>
          </a:p>
        </p:txBody>
      </p:sp>
    </p:spTree>
    <p:extLst>
      <p:ext uri="{BB962C8B-B14F-4D97-AF65-F5344CB8AC3E}">
        <p14:creationId xmlns:p14="http://schemas.microsoft.com/office/powerpoint/2010/main" val="4128125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C2539-175A-CE41-A817-42A00241BDF5}" type="slidenum">
              <a:rPr lang="en-US" smtClean="0"/>
              <a:t>9</a:t>
            </a:fld>
            <a:endParaRPr lang="en-US"/>
          </a:p>
        </p:txBody>
      </p:sp>
    </p:spTree>
    <p:extLst>
      <p:ext uri="{BB962C8B-B14F-4D97-AF65-F5344CB8AC3E}">
        <p14:creationId xmlns:p14="http://schemas.microsoft.com/office/powerpoint/2010/main" val="210948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DC2539-175A-CE41-A817-42A00241BDF5}" type="slidenum">
              <a:rPr lang="en-US" smtClean="0"/>
              <a:t>11</a:t>
            </a:fld>
            <a:endParaRPr lang="en-US"/>
          </a:p>
        </p:txBody>
      </p:sp>
    </p:spTree>
    <p:extLst>
      <p:ext uri="{BB962C8B-B14F-4D97-AF65-F5344CB8AC3E}">
        <p14:creationId xmlns:p14="http://schemas.microsoft.com/office/powerpoint/2010/main" val="3876135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93314-A318-5ABB-060C-8348214CCEC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21557E8-7699-5577-FBE5-3F7F21D4F5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4780FF0-B893-1698-9E91-8E50C1AFBC56}"/>
              </a:ext>
            </a:extLst>
          </p:cNvPr>
          <p:cNvSpPr>
            <a:spLocks noGrp="1"/>
          </p:cNvSpPr>
          <p:nvPr>
            <p:ph type="dt" sz="half" idx="10"/>
          </p:nvPr>
        </p:nvSpPr>
        <p:spPr/>
        <p:txBody>
          <a:bodyPr/>
          <a:lstStyle/>
          <a:p>
            <a:fld id="{4C6FE1EE-2FDB-6A4C-B536-D1E557A0429F}" type="datetimeFigureOut">
              <a:rPr lang="en-US" smtClean="0"/>
              <a:t>7/17/23</a:t>
            </a:fld>
            <a:endParaRPr lang="en-US"/>
          </a:p>
        </p:txBody>
      </p:sp>
      <p:sp>
        <p:nvSpPr>
          <p:cNvPr id="5" name="Footer Placeholder 4">
            <a:extLst>
              <a:ext uri="{FF2B5EF4-FFF2-40B4-BE49-F238E27FC236}">
                <a16:creationId xmlns:a16="http://schemas.microsoft.com/office/drawing/2014/main" id="{085A7D0B-E71E-E322-F679-EA23CC0972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61765-07A3-2AB3-8EB0-0CCC08C8C738}"/>
              </a:ext>
            </a:extLst>
          </p:cNvPr>
          <p:cNvSpPr>
            <a:spLocks noGrp="1"/>
          </p:cNvSpPr>
          <p:nvPr>
            <p:ph type="sldNum" sz="quarter" idx="12"/>
          </p:nvPr>
        </p:nvSpPr>
        <p:spPr/>
        <p:txBody>
          <a:bodyPr/>
          <a:lstStyle/>
          <a:p>
            <a:fld id="{8C898EE9-1C34-E54E-B35F-04936A2A3C95}" type="slidenum">
              <a:rPr lang="en-US" smtClean="0"/>
              <a:t>‹#›</a:t>
            </a:fld>
            <a:endParaRPr lang="en-US"/>
          </a:p>
        </p:txBody>
      </p:sp>
    </p:spTree>
    <p:extLst>
      <p:ext uri="{BB962C8B-B14F-4D97-AF65-F5344CB8AC3E}">
        <p14:creationId xmlns:p14="http://schemas.microsoft.com/office/powerpoint/2010/main" val="484748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F0DF8-33FC-CCC5-2A5F-C94EC025896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DE376DD-4ECA-C39F-4A0F-282A2F30991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8A341E-6DE8-B65D-BEF4-C12902684DF8}"/>
              </a:ext>
            </a:extLst>
          </p:cNvPr>
          <p:cNvSpPr>
            <a:spLocks noGrp="1"/>
          </p:cNvSpPr>
          <p:nvPr>
            <p:ph type="dt" sz="half" idx="10"/>
          </p:nvPr>
        </p:nvSpPr>
        <p:spPr/>
        <p:txBody>
          <a:bodyPr/>
          <a:lstStyle/>
          <a:p>
            <a:fld id="{4C6FE1EE-2FDB-6A4C-B536-D1E557A0429F}" type="datetimeFigureOut">
              <a:rPr lang="en-US" smtClean="0"/>
              <a:t>7/17/23</a:t>
            </a:fld>
            <a:endParaRPr lang="en-US"/>
          </a:p>
        </p:txBody>
      </p:sp>
      <p:sp>
        <p:nvSpPr>
          <p:cNvPr id="5" name="Footer Placeholder 4">
            <a:extLst>
              <a:ext uri="{FF2B5EF4-FFF2-40B4-BE49-F238E27FC236}">
                <a16:creationId xmlns:a16="http://schemas.microsoft.com/office/drawing/2014/main" id="{0893C6EF-17CD-7EFF-FECA-9573865C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B6AB4A-E471-B797-A47F-F03C912FCB2C}"/>
              </a:ext>
            </a:extLst>
          </p:cNvPr>
          <p:cNvSpPr>
            <a:spLocks noGrp="1"/>
          </p:cNvSpPr>
          <p:nvPr>
            <p:ph type="sldNum" sz="quarter" idx="12"/>
          </p:nvPr>
        </p:nvSpPr>
        <p:spPr/>
        <p:txBody>
          <a:bodyPr/>
          <a:lstStyle/>
          <a:p>
            <a:fld id="{8C898EE9-1C34-E54E-B35F-04936A2A3C95}" type="slidenum">
              <a:rPr lang="en-US" smtClean="0"/>
              <a:t>‹#›</a:t>
            </a:fld>
            <a:endParaRPr lang="en-US"/>
          </a:p>
        </p:txBody>
      </p:sp>
    </p:spTree>
    <p:extLst>
      <p:ext uri="{BB962C8B-B14F-4D97-AF65-F5344CB8AC3E}">
        <p14:creationId xmlns:p14="http://schemas.microsoft.com/office/powerpoint/2010/main" val="2966858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35967E-CD37-7918-42C8-AA624ED91F6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BAD654A-63C8-D7FB-64BA-B5FBA4DDB2C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1970EBE-3804-C6B0-5314-1E1CFFC3BA48}"/>
              </a:ext>
            </a:extLst>
          </p:cNvPr>
          <p:cNvSpPr>
            <a:spLocks noGrp="1"/>
          </p:cNvSpPr>
          <p:nvPr>
            <p:ph type="dt" sz="half" idx="10"/>
          </p:nvPr>
        </p:nvSpPr>
        <p:spPr/>
        <p:txBody>
          <a:bodyPr/>
          <a:lstStyle/>
          <a:p>
            <a:fld id="{4C6FE1EE-2FDB-6A4C-B536-D1E557A0429F}" type="datetimeFigureOut">
              <a:rPr lang="en-US" smtClean="0"/>
              <a:t>7/17/23</a:t>
            </a:fld>
            <a:endParaRPr lang="en-US"/>
          </a:p>
        </p:txBody>
      </p:sp>
      <p:sp>
        <p:nvSpPr>
          <p:cNvPr id="5" name="Footer Placeholder 4">
            <a:extLst>
              <a:ext uri="{FF2B5EF4-FFF2-40B4-BE49-F238E27FC236}">
                <a16:creationId xmlns:a16="http://schemas.microsoft.com/office/drawing/2014/main" id="{69D36C97-B480-87BF-9392-4B02FF728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C50DF6-72F4-FAB3-07CA-6EEDBBBEA664}"/>
              </a:ext>
            </a:extLst>
          </p:cNvPr>
          <p:cNvSpPr>
            <a:spLocks noGrp="1"/>
          </p:cNvSpPr>
          <p:nvPr>
            <p:ph type="sldNum" sz="quarter" idx="12"/>
          </p:nvPr>
        </p:nvSpPr>
        <p:spPr/>
        <p:txBody>
          <a:bodyPr/>
          <a:lstStyle/>
          <a:p>
            <a:fld id="{8C898EE9-1C34-E54E-B35F-04936A2A3C95}" type="slidenum">
              <a:rPr lang="en-US" smtClean="0"/>
              <a:t>‹#›</a:t>
            </a:fld>
            <a:endParaRPr lang="en-US"/>
          </a:p>
        </p:txBody>
      </p:sp>
    </p:spTree>
    <p:extLst>
      <p:ext uri="{BB962C8B-B14F-4D97-AF65-F5344CB8AC3E}">
        <p14:creationId xmlns:p14="http://schemas.microsoft.com/office/powerpoint/2010/main" val="1489925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8757C-7395-C7D7-F4A8-2E1327BCB85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57EE36-C548-AD72-EDE5-98D7FA008EA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912356-EBB6-740C-6457-BDD96C4EC884}"/>
              </a:ext>
            </a:extLst>
          </p:cNvPr>
          <p:cNvSpPr>
            <a:spLocks noGrp="1"/>
          </p:cNvSpPr>
          <p:nvPr>
            <p:ph type="dt" sz="half" idx="10"/>
          </p:nvPr>
        </p:nvSpPr>
        <p:spPr/>
        <p:txBody>
          <a:bodyPr/>
          <a:lstStyle/>
          <a:p>
            <a:fld id="{4C6FE1EE-2FDB-6A4C-B536-D1E557A0429F}" type="datetimeFigureOut">
              <a:rPr lang="en-US" smtClean="0"/>
              <a:t>7/17/23</a:t>
            </a:fld>
            <a:endParaRPr lang="en-US"/>
          </a:p>
        </p:txBody>
      </p:sp>
      <p:sp>
        <p:nvSpPr>
          <p:cNvPr id="5" name="Footer Placeholder 4">
            <a:extLst>
              <a:ext uri="{FF2B5EF4-FFF2-40B4-BE49-F238E27FC236}">
                <a16:creationId xmlns:a16="http://schemas.microsoft.com/office/drawing/2014/main" id="{E220B58B-DBC0-053F-1BC1-191850F5C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3C0B5C-F7FA-C703-B2CC-E62A27A4D8D0}"/>
              </a:ext>
            </a:extLst>
          </p:cNvPr>
          <p:cNvSpPr>
            <a:spLocks noGrp="1"/>
          </p:cNvSpPr>
          <p:nvPr>
            <p:ph type="sldNum" sz="quarter" idx="12"/>
          </p:nvPr>
        </p:nvSpPr>
        <p:spPr/>
        <p:txBody>
          <a:bodyPr/>
          <a:lstStyle/>
          <a:p>
            <a:fld id="{8C898EE9-1C34-E54E-B35F-04936A2A3C95}" type="slidenum">
              <a:rPr lang="en-US" smtClean="0"/>
              <a:t>‹#›</a:t>
            </a:fld>
            <a:endParaRPr lang="en-US"/>
          </a:p>
        </p:txBody>
      </p:sp>
    </p:spTree>
    <p:extLst>
      <p:ext uri="{BB962C8B-B14F-4D97-AF65-F5344CB8AC3E}">
        <p14:creationId xmlns:p14="http://schemas.microsoft.com/office/powerpoint/2010/main" val="4269065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5594A-FE20-67D4-D872-08AEA633D17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1D8AF46-1FEE-817B-B812-AD3D56008A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55DDFD4-56B8-C2FF-F8EF-291122E051BA}"/>
              </a:ext>
            </a:extLst>
          </p:cNvPr>
          <p:cNvSpPr>
            <a:spLocks noGrp="1"/>
          </p:cNvSpPr>
          <p:nvPr>
            <p:ph type="dt" sz="half" idx="10"/>
          </p:nvPr>
        </p:nvSpPr>
        <p:spPr/>
        <p:txBody>
          <a:bodyPr/>
          <a:lstStyle/>
          <a:p>
            <a:fld id="{4C6FE1EE-2FDB-6A4C-B536-D1E557A0429F}" type="datetimeFigureOut">
              <a:rPr lang="en-US" smtClean="0"/>
              <a:t>7/17/23</a:t>
            </a:fld>
            <a:endParaRPr lang="en-US"/>
          </a:p>
        </p:txBody>
      </p:sp>
      <p:sp>
        <p:nvSpPr>
          <p:cNvPr id="5" name="Footer Placeholder 4">
            <a:extLst>
              <a:ext uri="{FF2B5EF4-FFF2-40B4-BE49-F238E27FC236}">
                <a16:creationId xmlns:a16="http://schemas.microsoft.com/office/drawing/2014/main" id="{806BA5F2-5FB5-6010-7099-DB547A2FBE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8036F-EE3B-58AC-C892-D8193BE1A99A}"/>
              </a:ext>
            </a:extLst>
          </p:cNvPr>
          <p:cNvSpPr>
            <a:spLocks noGrp="1"/>
          </p:cNvSpPr>
          <p:nvPr>
            <p:ph type="sldNum" sz="quarter" idx="12"/>
          </p:nvPr>
        </p:nvSpPr>
        <p:spPr/>
        <p:txBody>
          <a:bodyPr/>
          <a:lstStyle/>
          <a:p>
            <a:fld id="{8C898EE9-1C34-E54E-B35F-04936A2A3C95}" type="slidenum">
              <a:rPr lang="en-US" smtClean="0"/>
              <a:t>‹#›</a:t>
            </a:fld>
            <a:endParaRPr lang="en-US"/>
          </a:p>
        </p:txBody>
      </p:sp>
    </p:spTree>
    <p:extLst>
      <p:ext uri="{BB962C8B-B14F-4D97-AF65-F5344CB8AC3E}">
        <p14:creationId xmlns:p14="http://schemas.microsoft.com/office/powerpoint/2010/main" val="203600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10A0A-7A29-BB46-A865-2EA1B06447C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6C79246-88CB-83C9-0353-778973CFBFA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F7B8691-1799-9BE1-27DB-D7A30CCA022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D4072D-0493-F6FF-B815-384B798E5C12}"/>
              </a:ext>
            </a:extLst>
          </p:cNvPr>
          <p:cNvSpPr>
            <a:spLocks noGrp="1"/>
          </p:cNvSpPr>
          <p:nvPr>
            <p:ph type="dt" sz="half" idx="10"/>
          </p:nvPr>
        </p:nvSpPr>
        <p:spPr/>
        <p:txBody>
          <a:bodyPr/>
          <a:lstStyle/>
          <a:p>
            <a:fld id="{4C6FE1EE-2FDB-6A4C-B536-D1E557A0429F}" type="datetimeFigureOut">
              <a:rPr lang="en-US" smtClean="0"/>
              <a:t>7/17/23</a:t>
            </a:fld>
            <a:endParaRPr lang="en-US"/>
          </a:p>
        </p:txBody>
      </p:sp>
      <p:sp>
        <p:nvSpPr>
          <p:cNvPr id="6" name="Footer Placeholder 5">
            <a:extLst>
              <a:ext uri="{FF2B5EF4-FFF2-40B4-BE49-F238E27FC236}">
                <a16:creationId xmlns:a16="http://schemas.microsoft.com/office/drawing/2014/main" id="{28B0E46D-904F-CA32-E925-A40BF92B61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66AD97-AF98-185F-F92B-630484F7BC78}"/>
              </a:ext>
            </a:extLst>
          </p:cNvPr>
          <p:cNvSpPr>
            <a:spLocks noGrp="1"/>
          </p:cNvSpPr>
          <p:nvPr>
            <p:ph type="sldNum" sz="quarter" idx="12"/>
          </p:nvPr>
        </p:nvSpPr>
        <p:spPr/>
        <p:txBody>
          <a:bodyPr/>
          <a:lstStyle/>
          <a:p>
            <a:fld id="{8C898EE9-1C34-E54E-B35F-04936A2A3C95}" type="slidenum">
              <a:rPr lang="en-US" smtClean="0"/>
              <a:t>‹#›</a:t>
            </a:fld>
            <a:endParaRPr lang="en-US"/>
          </a:p>
        </p:txBody>
      </p:sp>
    </p:spTree>
    <p:extLst>
      <p:ext uri="{BB962C8B-B14F-4D97-AF65-F5344CB8AC3E}">
        <p14:creationId xmlns:p14="http://schemas.microsoft.com/office/powerpoint/2010/main" val="2565723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2756D-4C60-A04F-CB0B-F2AD29D3E6A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A23D6DE-C5A5-0979-65EA-965FE48533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AD9CFF9-CC4D-14D8-EAFC-D9EDD43964A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9DA6AA3-651D-1B82-6254-752A6FBE6F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7873550-1160-33DA-0F53-E8C482F361F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45EE2FD-3007-6B9B-E6F4-B2CC56F84CA3}"/>
              </a:ext>
            </a:extLst>
          </p:cNvPr>
          <p:cNvSpPr>
            <a:spLocks noGrp="1"/>
          </p:cNvSpPr>
          <p:nvPr>
            <p:ph type="dt" sz="half" idx="10"/>
          </p:nvPr>
        </p:nvSpPr>
        <p:spPr/>
        <p:txBody>
          <a:bodyPr/>
          <a:lstStyle/>
          <a:p>
            <a:fld id="{4C6FE1EE-2FDB-6A4C-B536-D1E557A0429F}" type="datetimeFigureOut">
              <a:rPr lang="en-US" smtClean="0"/>
              <a:t>7/17/23</a:t>
            </a:fld>
            <a:endParaRPr lang="en-US"/>
          </a:p>
        </p:txBody>
      </p:sp>
      <p:sp>
        <p:nvSpPr>
          <p:cNvPr id="8" name="Footer Placeholder 7">
            <a:extLst>
              <a:ext uri="{FF2B5EF4-FFF2-40B4-BE49-F238E27FC236}">
                <a16:creationId xmlns:a16="http://schemas.microsoft.com/office/drawing/2014/main" id="{FE314861-8B94-E2BC-2610-3BA20143C2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A9E68-DF25-33DD-0303-78843F8D645F}"/>
              </a:ext>
            </a:extLst>
          </p:cNvPr>
          <p:cNvSpPr>
            <a:spLocks noGrp="1"/>
          </p:cNvSpPr>
          <p:nvPr>
            <p:ph type="sldNum" sz="quarter" idx="12"/>
          </p:nvPr>
        </p:nvSpPr>
        <p:spPr/>
        <p:txBody>
          <a:bodyPr/>
          <a:lstStyle/>
          <a:p>
            <a:fld id="{8C898EE9-1C34-E54E-B35F-04936A2A3C95}" type="slidenum">
              <a:rPr lang="en-US" smtClean="0"/>
              <a:t>‹#›</a:t>
            </a:fld>
            <a:endParaRPr lang="en-US"/>
          </a:p>
        </p:txBody>
      </p:sp>
    </p:spTree>
    <p:extLst>
      <p:ext uri="{BB962C8B-B14F-4D97-AF65-F5344CB8AC3E}">
        <p14:creationId xmlns:p14="http://schemas.microsoft.com/office/powerpoint/2010/main" val="4095737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8CC5-D05A-87C8-2BC9-ADA5BCB8089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F66CCC3-551B-503A-4374-01602F41A0E7}"/>
              </a:ext>
            </a:extLst>
          </p:cNvPr>
          <p:cNvSpPr>
            <a:spLocks noGrp="1"/>
          </p:cNvSpPr>
          <p:nvPr>
            <p:ph type="dt" sz="half" idx="10"/>
          </p:nvPr>
        </p:nvSpPr>
        <p:spPr/>
        <p:txBody>
          <a:bodyPr/>
          <a:lstStyle/>
          <a:p>
            <a:fld id="{4C6FE1EE-2FDB-6A4C-B536-D1E557A0429F}" type="datetimeFigureOut">
              <a:rPr lang="en-US" smtClean="0"/>
              <a:t>7/17/23</a:t>
            </a:fld>
            <a:endParaRPr lang="en-US"/>
          </a:p>
        </p:txBody>
      </p:sp>
      <p:sp>
        <p:nvSpPr>
          <p:cNvPr id="4" name="Footer Placeholder 3">
            <a:extLst>
              <a:ext uri="{FF2B5EF4-FFF2-40B4-BE49-F238E27FC236}">
                <a16:creationId xmlns:a16="http://schemas.microsoft.com/office/drawing/2014/main" id="{063D3083-4EF1-A25A-1F92-84771FBA03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7AA59A-6A93-5FF6-96E5-0189C0E34033}"/>
              </a:ext>
            </a:extLst>
          </p:cNvPr>
          <p:cNvSpPr>
            <a:spLocks noGrp="1"/>
          </p:cNvSpPr>
          <p:nvPr>
            <p:ph type="sldNum" sz="quarter" idx="12"/>
          </p:nvPr>
        </p:nvSpPr>
        <p:spPr/>
        <p:txBody>
          <a:bodyPr/>
          <a:lstStyle/>
          <a:p>
            <a:fld id="{8C898EE9-1C34-E54E-B35F-04936A2A3C95}" type="slidenum">
              <a:rPr lang="en-US" smtClean="0"/>
              <a:t>‹#›</a:t>
            </a:fld>
            <a:endParaRPr lang="en-US"/>
          </a:p>
        </p:txBody>
      </p:sp>
    </p:spTree>
    <p:extLst>
      <p:ext uri="{BB962C8B-B14F-4D97-AF65-F5344CB8AC3E}">
        <p14:creationId xmlns:p14="http://schemas.microsoft.com/office/powerpoint/2010/main" val="1738506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A579AF-9BA8-2B1B-6FB6-2A896007EA85}"/>
              </a:ext>
            </a:extLst>
          </p:cNvPr>
          <p:cNvSpPr>
            <a:spLocks noGrp="1"/>
          </p:cNvSpPr>
          <p:nvPr>
            <p:ph type="dt" sz="half" idx="10"/>
          </p:nvPr>
        </p:nvSpPr>
        <p:spPr/>
        <p:txBody>
          <a:bodyPr/>
          <a:lstStyle/>
          <a:p>
            <a:fld id="{4C6FE1EE-2FDB-6A4C-B536-D1E557A0429F}" type="datetimeFigureOut">
              <a:rPr lang="en-US" smtClean="0"/>
              <a:t>7/17/23</a:t>
            </a:fld>
            <a:endParaRPr lang="en-US"/>
          </a:p>
        </p:txBody>
      </p:sp>
      <p:sp>
        <p:nvSpPr>
          <p:cNvPr id="3" name="Footer Placeholder 2">
            <a:extLst>
              <a:ext uri="{FF2B5EF4-FFF2-40B4-BE49-F238E27FC236}">
                <a16:creationId xmlns:a16="http://schemas.microsoft.com/office/drawing/2014/main" id="{D8CF40FE-F450-B0A0-4953-0C70DF84EC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81AE15-F353-F1EB-47C6-ACE5FC281C72}"/>
              </a:ext>
            </a:extLst>
          </p:cNvPr>
          <p:cNvSpPr>
            <a:spLocks noGrp="1"/>
          </p:cNvSpPr>
          <p:nvPr>
            <p:ph type="sldNum" sz="quarter" idx="12"/>
          </p:nvPr>
        </p:nvSpPr>
        <p:spPr/>
        <p:txBody>
          <a:bodyPr/>
          <a:lstStyle/>
          <a:p>
            <a:fld id="{8C898EE9-1C34-E54E-B35F-04936A2A3C95}" type="slidenum">
              <a:rPr lang="en-US" smtClean="0"/>
              <a:t>‹#›</a:t>
            </a:fld>
            <a:endParaRPr lang="en-US"/>
          </a:p>
        </p:txBody>
      </p:sp>
    </p:spTree>
    <p:extLst>
      <p:ext uri="{BB962C8B-B14F-4D97-AF65-F5344CB8AC3E}">
        <p14:creationId xmlns:p14="http://schemas.microsoft.com/office/powerpoint/2010/main" val="1500117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3C598-678E-3C15-E138-AE970AE72B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78D111C-B5C1-CDDC-CB61-52771B2AD4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67B7E22-36D9-C6CD-5C7B-593B6492FC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7C1C8B-7C54-D8B3-0B84-29377A7205C0}"/>
              </a:ext>
            </a:extLst>
          </p:cNvPr>
          <p:cNvSpPr>
            <a:spLocks noGrp="1"/>
          </p:cNvSpPr>
          <p:nvPr>
            <p:ph type="dt" sz="half" idx="10"/>
          </p:nvPr>
        </p:nvSpPr>
        <p:spPr/>
        <p:txBody>
          <a:bodyPr/>
          <a:lstStyle/>
          <a:p>
            <a:fld id="{4C6FE1EE-2FDB-6A4C-B536-D1E557A0429F}" type="datetimeFigureOut">
              <a:rPr lang="en-US" smtClean="0"/>
              <a:t>7/17/23</a:t>
            </a:fld>
            <a:endParaRPr lang="en-US"/>
          </a:p>
        </p:txBody>
      </p:sp>
      <p:sp>
        <p:nvSpPr>
          <p:cNvPr id="6" name="Footer Placeholder 5">
            <a:extLst>
              <a:ext uri="{FF2B5EF4-FFF2-40B4-BE49-F238E27FC236}">
                <a16:creationId xmlns:a16="http://schemas.microsoft.com/office/drawing/2014/main" id="{DD02B0B8-8661-8AB7-F279-CED7D96351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604B16-2BFE-B5DD-F818-B76C1CDD8465}"/>
              </a:ext>
            </a:extLst>
          </p:cNvPr>
          <p:cNvSpPr>
            <a:spLocks noGrp="1"/>
          </p:cNvSpPr>
          <p:nvPr>
            <p:ph type="sldNum" sz="quarter" idx="12"/>
          </p:nvPr>
        </p:nvSpPr>
        <p:spPr/>
        <p:txBody>
          <a:bodyPr/>
          <a:lstStyle/>
          <a:p>
            <a:fld id="{8C898EE9-1C34-E54E-B35F-04936A2A3C95}" type="slidenum">
              <a:rPr lang="en-US" smtClean="0"/>
              <a:t>‹#›</a:t>
            </a:fld>
            <a:endParaRPr lang="en-US"/>
          </a:p>
        </p:txBody>
      </p:sp>
    </p:spTree>
    <p:extLst>
      <p:ext uri="{BB962C8B-B14F-4D97-AF65-F5344CB8AC3E}">
        <p14:creationId xmlns:p14="http://schemas.microsoft.com/office/powerpoint/2010/main" val="1408191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8E2B-56B6-90DC-455F-A3FCBB9142F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0CD7890-3EA4-31E5-2528-F64C791EF2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E11712-AA12-83B5-C087-56761752B3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497D1A-A24B-6BCE-D521-2865B2ED178A}"/>
              </a:ext>
            </a:extLst>
          </p:cNvPr>
          <p:cNvSpPr>
            <a:spLocks noGrp="1"/>
          </p:cNvSpPr>
          <p:nvPr>
            <p:ph type="dt" sz="half" idx="10"/>
          </p:nvPr>
        </p:nvSpPr>
        <p:spPr/>
        <p:txBody>
          <a:bodyPr/>
          <a:lstStyle/>
          <a:p>
            <a:fld id="{4C6FE1EE-2FDB-6A4C-B536-D1E557A0429F}" type="datetimeFigureOut">
              <a:rPr lang="en-US" smtClean="0"/>
              <a:t>7/17/23</a:t>
            </a:fld>
            <a:endParaRPr lang="en-US"/>
          </a:p>
        </p:txBody>
      </p:sp>
      <p:sp>
        <p:nvSpPr>
          <p:cNvPr id="6" name="Footer Placeholder 5">
            <a:extLst>
              <a:ext uri="{FF2B5EF4-FFF2-40B4-BE49-F238E27FC236}">
                <a16:creationId xmlns:a16="http://schemas.microsoft.com/office/drawing/2014/main" id="{1516B4D1-B24D-02AD-61D5-184181C81A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46F8B4-D6C6-21F3-6FC9-4780F44A1683}"/>
              </a:ext>
            </a:extLst>
          </p:cNvPr>
          <p:cNvSpPr>
            <a:spLocks noGrp="1"/>
          </p:cNvSpPr>
          <p:nvPr>
            <p:ph type="sldNum" sz="quarter" idx="12"/>
          </p:nvPr>
        </p:nvSpPr>
        <p:spPr/>
        <p:txBody>
          <a:bodyPr/>
          <a:lstStyle/>
          <a:p>
            <a:fld id="{8C898EE9-1C34-E54E-B35F-04936A2A3C95}" type="slidenum">
              <a:rPr lang="en-US" smtClean="0"/>
              <a:t>‹#›</a:t>
            </a:fld>
            <a:endParaRPr lang="en-US"/>
          </a:p>
        </p:txBody>
      </p:sp>
    </p:spTree>
    <p:extLst>
      <p:ext uri="{BB962C8B-B14F-4D97-AF65-F5344CB8AC3E}">
        <p14:creationId xmlns:p14="http://schemas.microsoft.com/office/powerpoint/2010/main" val="1114569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4EC587-8BBE-AA99-2BF0-8448F5FD04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70C9B41-6D4E-E4BB-62CA-CEF5398EF9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EC05CB-2B37-E67B-D5E7-D872D57D39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6FE1EE-2FDB-6A4C-B536-D1E557A0429F}" type="datetimeFigureOut">
              <a:rPr lang="en-US" smtClean="0"/>
              <a:t>7/17/23</a:t>
            </a:fld>
            <a:endParaRPr lang="en-US"/>
          </a:p>
        </p:txBody>
      </p:sp>
      <p:sp>
        <p:nvSpPr>
          <p:cNvPr id="5" name="Footer Placeholder 4">
            <a:extLst>
              <a:ext uri="{FF2B5EF4-FFF2-40B4-BE49-F238E27FC236}">
                <a16:creationId xmlns:a16="http://schemas.microsoft.com/office/drawing/2014/main" id="{1268FA2A-12D3-F169-EB0B-A47B0C5A52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F7425F-7C43-DAA3-C4EF-045D866179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898EE9-1C34-E54E-B35F-04936A2A3C95}" type="slidenum">
              <a:rPr lang="en-US" smtClean="0"/>
              <a:t>‹#›</a:t>
            </a:fld>
            <a:endParaRPr lang="en-US"/>
          </a:p>
        </p:txBody>
      </p:sp>
    </p:spTree>
    <p:extLst>
      <p:ext uri="{BB962C8B-B14F-4D97-AF65-F5344CB8AC3E}">
        <p14:creationId xmlns:p14="http://schemas.microsoft.com/office/powerpoint/2010/main" val="4265888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170.png"/></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5.emf"/><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s://www.coin-lab.org/" TargetMode="Externa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8.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0.png"/><Relationship Id="rId9" Type="http://schemas.openxmlformats.org/officeDocument/2006/relationships/image" Target="../media/image19.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B8655-E3FA-EE4C-934F-5A5DE196292E}"/>
              </a:ext>
            </a:extLst>
          </p:cNvPr>
          <p:cNvSpPr>
            <a:spLocks noGrp="1"/>
          </p:cNvSpPr>
          <p:nvPr>
            <p:ph type="ctrTitle"/>
          </p:nvPr>
        </p:nvSpPr>
        <p:spPr>
          <a:xfrm>
            <a:off x="695325" y="2922404"/>
            <a:ext cx="10801350" cy="613185"/>
          </a:xfrm>
        </p:spPr>
        <p:txBody>
          <a:bodyPr>
            <a:noAutofit/>
          </a:bodyPr>
          <a:lstStyle/>
          <a:p>
            <a:r>
              <a:rPr lang="en-US" sz="4400" b="1" dirty="0">
                <a:solidFill>
                  <a:srgbClr val="00B050"/>
                </a:solidFill>
              </a:rPr>
              <a:t>MOAZ</a:t>
            </a:r>
            <a:r>
              <a:rPr lang="en-US" sz="4400" dirty="0"/>
              <a:t>: A </a:t>
            </a:r>
            <a:r>
              <a:rPr lang="en-US" sz="4400" b="1" dirty="0">
                <a:solidFill>
                  <a:srgbClr val="00B050"/>
                </a:solidFill>
              </a:rPr>
              <a:t>M</a:t>
            </a:r>
            <a:r>
              <a:rPr lang="en-US" sz="4400" dirty="0"/>
              <a:t>ulti-</a:t>
            </a:r>
            <a:r>
              <a:rPr lang="en-US" sz="4400" b="1" dirty="0">
                <a:solidFill>
                  <a:srgbClr val="00B050"/>
                </a:solidFill>
              </a:rPr>
              <a:t>O</a:t>
            </a:r>
            <a:r>
              <a:rPr lang="en-US" sz="4400" dirty="0"/>
              <a:t>bjective </a:t>
            </a:r>
            <a:r>
              <a:rPr lang="en-US" sz="4400" b="1" dirty="0" err="1">
                <a:solidFill>
                  <a:srgbClr val="00B050"/>
                </a:solidFill>
              </a:rPr>
              <a:t>A</a:t>
            </a:r>
            <a:r>
              <a:rPr lang="en-US" sz="4400" dirty="0" err="1"/>
              <a:t>utoML</a:t>
            </a:r>
            <a:r>
              <a:rPr lang="en-US" sz="4400" dirty="0"/>
              <a:t>-</a:t>
            </a:r>
            <a:r>
              <a:rPr lang="en-US" sz="4400" b="1" dirty="0">
                <a:solidFill>
                  <a:srgbClr val="00B050"/>
                </a:solidFill>
              </a:rPr>
              <a:t>Z</a:t>
            </a:r>
            <a:r>
              <a:rPr lang="en-US" sz="4400" dirty="0"/>
              <a:t>ero Framework</a:t>
            </a:r>
            <a:endParaRPr lang="en-US" sz="4400" dirty="0">
              <a:solidFill>
                <a:srgbClr val="004432"/>
              </a:solidFill>
              <a:latin typeface="Cambria" panose="02040503050406030204" pitchFamily="18" charset="0"/>
            </a:endParaRPr>
          </a:p>
        </p:txBody>
      </p:sp>
      <p:pic>
        <p:nvPicPr>
          <p:cNvPr id="11" name="Picture 10">
            <a:extLst>
              <a:ext uri="{FF2B5EF4-FFF2-40B4-BE49-F238E27FC236}">
                <a16:creationId xmlns:a16="http://schemas.microsoft.com/office/drawing/2014/main" id="{B15FB47B-90F5-E041-907A-F3A3EAA3886C}"/>
              </a:ext>
            </a:extLst>
          </p:cNvPr>
          <p:cNvPicPr>
            <a:picLocks noChangeAspect="1"/>
          </p:cNvPicPr>
          <p:nvPr/>
        </p:nvPicPr>
        <p:blipFill>
          <a:blip r:embed="rId2"/>
          <a:stretch>
            <a:fillRect/>
          </a:stretch>
        </p:blipFill>
        <p:spPr>
          <a:xfrm>
            <a:off x="4459111" y="5956299"/>
            <a:ext cx="7602260" cy="901700"/>
          </a:xfrm>
          <a:prstGeom prst="rect">
            <a:avLst/>
          </a:prstGeom>
        </p:spPr>
      </p:pic>
      <p:sp>
        <p:nvSpPr>
          <p:cNvPr id="12" name="Rectangle 11">
            <a:extLst>
              <a:ext uri="{FF2B5EF4-FFF2-40B4-BE49-F238E27FC236}">
                <a16:creationId xmlns:a16="http://schemas.microsoft.com/office/drawing/2014/main" id="{CFCC9C2B-A230-EF4B-98EF-184F82DE7775}"/>
              </a:ext>
            </a:extLst>
          </p:cNvPr>
          <p:cNvSpPr/>
          <p:nvPr/>
        </p:nvSpPr>
        <p:spPr>
          <a:xfrm>
            <a:off x="0" y="0"/>
            <a:ext cx="12192000" cy="1756229"/>
          </a:xfrm>
          <a:prstGeom prst="rect">
            <a:avLst/>
          </a:prstGeom>
          <a:gradFill>
            <a:gsLst>
              <a:gs pos="78000">
                <a:srgbClr val="004432"/>
              </a:gs>
              <a:gs pos="100000">
                <a:schemeClr val="accent4">
                  <a:lumMod val="60000"/>
                  <a:lumOff val="40000"/>
                </a:schemeClr>
              </a:gs>
              <a:gs pos="100000">
                <a:srgbClr val="004432"/>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algn="ctr"/>
            <a:r>
              <a:rPr lang="en-US" sz="4000" dirty="0"/>
              <a:t>GECCO 2023 Presentation</a:t>
            </a:r>
          </a:p>
        </p:txBody>
      </p:sp>
      <p:sp>
        <p:nvSpPr>
          <p:cNvPr id="8" name="Title 1">
            <a:extLst>
              <a:ext uri="{FF2B5EF4-FFF2-40B4-BE49-F238E27FC236}">
                <a16:creationId xmlns:a16="http://schemas.microsoft.com/office/drawing/2014/main" id="{0DD5C5F0-A29F-2B4A-9D25-A9F9154E25BB}"/>
              </a:ext>
            </a:extLst>
          </p:cNvPr>
          <p:cNvSpPr txBox="1">
            <a:spLocks/>
          </p:cNvSpPr>
          <p:nvPr/>
        </p:nvSpPr>
        <p:spPr>
          <a:xfrm>
            <a:off x="1500692" y="4193016"/>
            <a:ext cx="9190616" cy="74131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err="1">
                <a:latin typeface="Cambria" panose="02040503050406030204" pitchFamily="18" charset="0"/>
              </a:rPr>
              <a:t>Ritam</a:t>
            </a:r>
            <a:r>
              <a:rPr lang="en-US" sz="2800" b="1" dirty="0">
                <a:latin typeface="Cambria" panose="02040503050406030204" pitchFamily="18" charset="0"/>
              </a:rPr>
              <a:t> Guha</a:t>
            </a:r>
            <a:r>
              <a:rPr lang="en-US" sz="2800" dirty="0">
                <a:latin typeface="Cambria" panose="02040503050406030204" pitchFamily="18" charset="0"/>
              </a:rPr>
              <a:t>, Wei </a:t>
            </a:r>
            <a:r>
              <a:rPr lang="en-US" sz="2800" dirty="0" err="1">
                <a:latin typeface="Cambria" panose="02040503050406030204" pitchFamily="18" charset="0"/>
              </a:rPr>
              <a:t>Ao</a:t>
            </a:r>
            <a:r>
              <a:rPr lang="en-US" sz="2800" dirty="0">
                <a:latin typeface="Cambria" panose="02040503050406030204" pitchFamily="18" charset="0"/>
              </a:rPr>
              <a:t>, Stephen Kelly, Vishnu </a:t>
            </a:r>
            <a:r>
              <a:rPr lang="en-US" sz="2800" dirty="0" err="1">
                <a:latin typeface="Cambria" panose="02040503050406030204" pitchFamily="18" charset="0"/>
              </a:rPr>
              <a:t>Boddeti</a:t>
            </a:r>
            <a:r>
              <a:rPr lang="en-US" sz="2800" dirty="0">
                <a:latin typeface="Cambria" panose="02040503050406030204" pitchFamily="18" charset="0"/>
              </a:rPr>
              <a:t>, Erik Goodman, Wolfgang Banzhaf and Kalyanmoy Deb</a:t>
            </a:r>
          </a:p>
        </p:txBody>
      </p:sp>
      <p:sp>
        <p:nvSpPr>
          <p:cNvPr id="3" name="TextBox 2">
            <a:extLst>
              <a:ext uri="{FF2B5EF4-FFF2-40B4-BE49-F238E27FC236}">
                <a16:creationId xmlns:a16="http://schemas.microsoft.com/office/drawing/2014/main" id="{E4E2334B-EAE0-220F-0DCF-46380EDC9A23}"/>
              </a:ext>
            </a:extLst>
          </p:cNvPr>
          <p:cNvSpPr txBox="1"/>
          <p:nvPr/>
        </p:nvSpPr>
        <p:spPr>
          <a:xfrm>
            <a:off x="541867" y="6333067"/>
            <a:ext cx="1300356" cy="369332"/>
          </a:xfrm>
          <a:prstGeom prst="rect">
            <a:avLst/>
          </a:prstGeom>
          <a:noFill/>
        </p:spPr>
        <p:txBody>
          <a:bodyPr wrap="none" rtlCol="0">
            <a:spAutoFit/>
          </a:bodyPr>
          <a:lstStyle/>
          <a:p>
            <a:r>
              <a:rPr lang="en-US" dirty="0"/>
              <a:t>07/18/2023</a:t>
            </a:r>
          </a:p>
        </p:txBody>
      </p:sp>
    </p:spTree>
    <p:extLst>
      <p:ext uri="{BB962C8B-B14F-4D97-AF65-F5344CB8AC3E}">
        <p14:creationId xmlns:p14="http://schemas.microsoft.com/office/powerpoint/2010/main" val="4140915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ine chart&#10;&#10;Description automatically generated">
            <a:extLst>
              <a:ext uri="{FF2B5EF4-FFF2-40B4-BE49-F238E27FC236}">
                <a16:creationId xmlns:a16="http://schemas.microsoft.com/office/drawing/2014/main" id="{D9B88F4C-7C11-27CC-B595-A21697555AC3}"/>
              </a:ext>
            </a:extLst>
          </p:cNvPr>
          <p:cNvPicPr>
            <a:picLocks noChangeAspect="1"/>
          </p:cNvPicPr>
          <p:nvPr/>
        </p:nvPicPr>
        <p:blipFill rotWithShape="1">
          <a:blip r:embed="rId2"/>
          <a:srcRect t="5076" b="1174"/>
          <a:stretch/>
        </p:blipFill>
        <p:spPr>
          <a:xfrm>
            <a:off x="-1" y="10"/>
            <a:ext cx="12192000" cy="6857990"/>
          </a:xfrm>
          <a:prstGeom prst="rect">
            <a:avLst/>
          </a:prstGeom>
        </p:spPr>
      </p:pic>
    </p:spTree>
    <p:extLst>
      <p:ext uri="{BB962C8B-B14F-4D97-AF65-F5344CB8AC3E}">
        <p14:creationId xmlns:p14="http://schemas.microsoft.com/office/powerpoint/2010/main" val="487388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CC9C2B-A230-EF4B-98EF-184F82DE7775}"/>
              </a:ext>
            </a:extLst>
          </p:cNvPr>
          <p:cNvSpPr/>
          <p:nvPr/>
        </p:nvSpPr>
        <p:spPr>
          <a:xfrm>
            <a:off x="0" y="0"/>
            <a:ext cx="12192000" cy="1451429"/>
          </a:xfrm>
          <a:prstGeom prst="rect">
            <a:avLst/>
          </a:prstGeom>
          <a:solidFill>
            <a:srgbClr val="004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algn="ctr"/>
            <a:r>
              <a:rPr lang="en-US" sz="4000" dirty="0"/>
              <a:t>Results: Linear Regression</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B79216E4-3612-4925-C00E-242EF4B47FEA}"/>
                  </a:ext>
                </a:extLst>
              </p:cNvPr>
              <p:cNvSpPr/>
              <p:nvPr/>
            </p:nvSpPr>
            <p:spPr>
              <a:xfrm>
                <a:off x="777108" y="1447575"/>
                <a:ext cx="11081557" cy="4571997"/>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t" anchorCtr="0"/>
              <a:lstStyle/>
              <a:p>
                <a:pPr lvl="2"/>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The linear regression problem for </a:t>
                </a:r>
                <a14:m>
                  <m:oMath xmlns:m="http://schemas.openxmlformats.org/officeDocument/2006/math">
                    <m:r>
                      <a:rPr lang="en-US" i="1" dirty="0" smtClean="0">
                        <a:solidFill>
                          <a:schemeClr val="tx1"/>
                        </a:solidFill>
                        <a:latin typeface="Cambria Math" panose="02040503050406030204" pitchFamily="18" charset="0"/>
                      </a:rPr>
                      <m:t>𝑑</m:t>
                    </m:r>
                  </m:oMath>
                </a14:m>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-dimensions is created by sampling some random </a:t>
                </a:r>
                <a14:m>
                  <m:oMath xmlns:m="http://schemas.openxmlformats.org/officeDocument/2006/math">
                    <m:r>
                      <a:rPr lang="en-US" i="1" dirty="0" smtClean="0">
                        <a:solidFill>
                          <a:schemeClr val="tx1"/>
                        </a:solidFill>
                        <a:latin typeface="Cambria Math" panose="02040503050406030204" pitchFamily="18" charset="0"/>
                      </a:rPr>
                      <m:t>𝑑</m:t>
                    </m:r>
                  </m:oMath>
                </a14:m>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-dimension weight vectors from standard Gaussian distribution. The weights are then multiplied by data points to create the corresponding labels. </a:t>
                </a: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Initial experiments are done with </a:t>
                </a:r>
                <a14:m>
                  <m:oMath xmlns:m="http://schemas.openxmlformats.org/officeDocument/2006/math">
                    <m:r>
                      <a:rPr lang="en-US" i="1" dirty="0" smtClean="0">
                        <a:solidFill>
                          <a:schemeClr val="tx1"/>
                        </a:solidFill>
                        <a:latin typeface="Cambria Math" panose="02040503050406030204" pitchFamily="18" charset="0"/>
                      </a:rPr>
                      <m:t>𝑑</m:t>
                    </m:r>
                    <m:r>
                      <a:rPr lang="en-US" i="1" dirty="0" smtClean="0">
                        <a:solidFill>
                          <a:schemeClr val="tx1"/>
                        </a:solidFill>
                        <a:latin typeface="Cambria Math" panose="02040503050406030204" pitchFamily="18" charset="0"/>
                      </a:rPr>
                      <m:t> = 4</m:t>
                    </m:r>
                  </m:oMath>
                </a14:m>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and a target error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𝑒</m:t>
                        </m:r>
                      </m:e>
                      <m:sub>
                        <m:r>
                          <a:rPr lang="en-US" b="0" i="1" smtClean="0">
                            <a:solidFill>
                              <a:schemeClr val="tx1"/>
                            </a:solidFill>
                            <a:latin typeface="Cambria Math" panose="02040503050406030204" pitchFamily="18" charset="0"/>
                          </a:rPr>
                          <m:t>𝑇</m:t>
                        </m:r>
                      </m:sub>
                    </m:sSub>
                  </m:oMath>
                </a14:m>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of 0.1.</a:t>
                </a:r>
              </a:p>
              <a:p>
                <a:pPr lvl="2"/>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lvl="2"/>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22" name="Rectangle 21">
                <a:extLst>
                  <a:ext uri="{FF2B5EF4-FFF2-40B4-BE49-F238E27FC236}">
                    <a16:creationId xmlns:a16="http://schemas.microsoft.com/office/drawing/2014/main" id="{B79216E4-3612-4925-C00E-242EF4B47FEA}"/>
                  </a:ext>
                </a:extLst>
              </p:cNvPr>
              <p:cNvSpPr>
                <a:spLocks noRot="1" noChangeAspect="1" noMove="1" noResize="1" noEditPoints="1" noAdjustHandles="1" noChangeArrowheads="1" noChangeShapeType="1" noTextEdit="1"/>
              </p:cNvSpPr>
              <p:nvPr/>
            </p:nvSpPr>
            <p:spPr>
              <a:xfrm>
                <a:off x="777108" y="1447575"/>
                <a:ext cx="11081557" cy="4571997"/>
              </a:xfrm>
              <a:prstGeom prst="rect">
                <a:avLst/>
              </a:prstGeom>
              <a:blipFill>
                <a:blip r:embed="rId4"/>
                <a:stretch>
                  <a:fillRect/>
                </a:stretch>
              </a:blipFill>
              <a:ln>
                <a:solidFill>
                  <a:schemeClr val="bg1"/>
                </a:solidFill>
              </a:ln>
            </p:spPr>
            <p:txBody>
              <a:bodyPr/>
              <a:lstStyle/>
              <a:p>
                <a:r>
                  <a:rPr lang="en-US">
                    <a:noFill/>
                  </a:rPr>
                  <a:t> </a:t>
                </a:r>
              </a:p>
            </p:txBody>
          </p:sp>
        </mc:Fallback>
      </mc:AlternateContent>
      <p:pic>
        <p:nvPicPr>
          <p:cNvPr id="3" name="Picture 2" descr="A screenshot of a computer program&#10;&#10;Description automatically generated with low confidence">
            <a:extLst>
              <a:ext uri="{FF2B5EF4-FFF2-40B4-BE49-F238E27FC236}">
                <a16:creationId xmlns:a16="http://schemas.microsoft.com/office/drawing/2014/main" id="{0950B03B-0B5F-4C54-FC2A-477516643ECB}"/>
              </a:ext>
            </a:extLst>
          </p:cNvPr>
          <p:cNvPicPr>
            <a:picLocks noChangeAspect="1"/>
          </p:cNvPicPr>
          <p:nvPr/>
        </p:nvPicPr>
        <p:blipFill>
          <a:blip r:embed="rId5"/>
          <a:stretch>
            <a:fillRect/>
          </a:stretch>
        </p:blipFill>
        <p:spPr>
          <a:xfrm>
            <a:off x="8865749" y="2324746"/>
            <a:ext cx="3267050" cy="4369512"/>
          </a:xfrm>
          <a:prstGeom prst="rect">
            <a:avLst/>
          </a:prstGeom>
        </p:spPr>
      </p:pic>
      <p:pic>
        <p:nvPicPr>
          <p:cNvPr id="9" name="Picture 8" descr="A screenshot of a computer&#10;&#10;Description automatically generated with medium confidence">
            <a:extLst>
              <a:ext uri="{FF2B5EF4-FFF2-40B4-BE49-F238E27FC236}">
                <a16:creationId xmlns:a16="http://schemas.microsoft.com/office/drawing/2014/main" id="{F03DCBB3-B447-4712-693B-443312DBBF90}"/>
              </a:ext>
            </a:extLst>
          </p:cNvPr>
          <p:cNvPicPr>
            <a:picLocks noChangeAspect="1"/>
          </p:cNvPicPr>
          <p:nvPr/>
        </p:nvPicPr>
        <p:blipFill>
          <a:blip r:embed="rId6"/>
          <a:stretch>
            <a:fillRect/>
          </a:stretch>
        </p:blipFill>
        <p:spPr>
          <a:xfrm>
            <a:off x="4014059" y="985140"/>
            <a:ext cx="2966828" cy="5872860"/>
          </a:xfrm>
          <a:prstGeom prst="rect">
            <a:avLst/>
          </a:prstGeom>
        </p:spPr>
      </p:pic>
      <p:sp>
        <p:nvSpPr>
          <p:cNvPr id="10" name="TextBox 9">
            <a:extLst>
              <a:ext uri="{FF2B5EF4-FFF2-40B4-BE49-F238E27FC236}">
                <a16:creationId xmlns:a16="http://schemas.microsoft.com/office/drawing/2014/main" id="{F30FE48D-7B98-8FB9-9977-D3BF63467198}"/>
              </a:ext>
            </a:extLst>
          </p:cNvPr>
          <p:cNvSpPr txBox="1"/>
          <p:nvPr/>
        </p:nvSpPr>
        <p:spPr>
          <a:xfrm>
            <a:off x="2408162" y="3733574"/>
            <a:ext cx="1649747" cy="646331"/>
          </a:xfrm>
          <a:prstGeom prst="rect">
            <a:avLst/>
          </a:prstGeom>
          <a:noFill/>
        </p:spPr>
        <p:txBody>
          <a:bodyPr wrap="none" rtlCol="0">
            <a:spAutoFit/>
          </a:bodyPr>
          <a:lstStyle/>
          <a:p>
            <a:r>
              <a:rPr lang="en-US" dirty="0"/>
              <a:t>AZ solution </a:t>
            </a:r>
          </a:p>
          <a:p>
            <a:r>
              <a:rPr lang="en-US" dirty="0"/>
              <a:t>for a single run:</a:t>
            </a:r>
          </a:p>
        </p:txBody>
      </p:sp>
      <p:sp>
        <p:nvSpPr>
          <p:cNvPr id="11" name="TextBox 10">
            <a:extLst>
              <a:ext uri="{FF2B5EF4-FFF2-40B4-BE49-F238E27FC236}">
                <a16:creationId xmlns:a16="http://schemas.microsoft.com/office/drawing/2014/main" id="{21AD9F09-1D3C-55B8-9C50-1A3003871B24}"/>
              </a:ext>
            </a:extLst>
          </p:cNvPr>
          <p:cNvSpPr txBox="1"/>
          <p:nvPr/>
        </p:nvSpPr>
        <p:spPr>
          <a:xfrm>
            <a:off x="2382610" y="4666008"/>
            <a:ext cx="1700850" cy="646331"/>
          </a:xfrm>
          <a:prstGeom prst="rect">
            <a:avLst/>
          </a:prstGeom>
          <a:noFill/>
        </p:spPr>
        <p:txBody>
          <a:bodyPr wrap="none" rtlCol="0">
            <a:spAutoFit/>
          </a:bodyPr>
          <a:lstStyle/>
          <a:p>
            <a:r>
              <a:rPr lang="en-US" dirty="0"/>
              <a:t>Complexity: 136</a:t>
            </a:r>
          </a:p>
          <a:p>
            <a:r>
              <a:rPr lang="en-US" dirty="0"/>
              <a:t>Error: 0</a:t>
            </a:r>
          </a:p>
        </p:txBody>
      </p:sp>
      <p:sp>
        <p:nvSpPr>
          <p:cNvPr id="13" name="TextBox 12">
            <a:extLst>
              <a:ext uri="{FF2B5EF4-FFF2-40B4-BE49-F238E27FC236}">
                <a16:creationId xmlns:a16="http://schemas.microsoft.com/office/drawing/2014/main" id="{8ED5645D-A66E-0AA2-7285-2C0F2D7D3C7F}"/>
              </a:ext>
            </a:extLst>
          </p:cNvPr>
          <p:cNvSpPr txBox="1"/>
          <p:nvPr/>
        </p:nvSpPr>
        <p:spPr>
          <a:xfrm>
            <a:off x="7423905" y="3668156"/>
            <a:ext cx="1649747" cy="646331"/>
          </a:xfrm>
          <a:prstGeom prst="rect">
            <a:avLst/>
          </a:prstGeom>
          <a:noFill/>
        </p:spPr>
        <p:txBody>
          <a:bodyPr wrap="none" rtlCol="0">
            <a:spAutoFit/>
          </a:bodyPr>
          <a:lstStyle/>
          <a:p>
            <a:r>
              <a:rPr lang="en-US" dirty="0"/>
              <a:t>MOAZ solution </a:t>
            </a:r>
          </a:p>
          <a:p>
            <a:r>
              <a:rPr lang="en-US" dirty="0"/>
              <a:t>for a single run:</a:t>
            </a:r>
          </a:p>
        </p:txBody>
      </p:sp>
      <p:sp>
        <p:nvSpPr>
          <p:cNvPr id="14" name="TextBox 13">
            <a:extLst>
              <a:ext uri="{FF2B5EF4-FFF2-40B4-BE49-F238E27FC236}">
                <a16:creationId xmlns:a16="http://schemas.microsoft.com/office/drawing/2014/main" id="{8D39EAC5-17DE-FADD-B3F3-E053FD181C6C}"/>
              </a:ext>
            </a:extLst>
          </p:cNvPr>
          <p:cNvSpPr txBox="1"/>
          <p:nvPr/>
        </p:nvSpPr>
        <p:spPr>
          <a:xfrm>
            <a:off x="7423905" y="4666008"/>
            <a:ext cx="1583832" cy="646331"/>
          </a:xfrm>
          <a:prstGeom prst="rect">
            <a:avLst/>
          </a:prstGeom>
          <a:noFill/>
        </p:spPr>
        <p:txBody>
          <a:bodyPr wrap="none" rtlCol="0">
            <a:spAutoFit/>
          </a:bodyPr>
          <a:lstStyle/>
          <a:p>
            <a:r>
              <a:rPr lang="en-US" dirty="0"/>
              <a:t>Complexity: 28</a:t>
            </a:r>
          </a:p>
          <a:p>
            <a:r>
              <a:rPr lang="en-US" dirty="0"/>
              <a:t>Error: 0</a:t>
            </a:r>
          </a:p>
        </p:txBody>
      </p:sp>
    </p:spTree>
    <p:extLst>
      <p:ext uri="{BB962C8B-B14F-4D97-AF65-F5344CB8AC3E}">
        <p14:creationId xmlns:p14="http://schemas.microsoft.com/office/powerpoint/2010/main" val="200013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CC9C2B-A230-EF4B-98EF-184F82DE7775}"/>
              </a:ext>
            </a:extLst>
          </p:cNvPr>
          <p:cNvSpPr/>
          <p:nvPr/>
        </p:nvSpPr>
        <p:spPr>
          <a:xfrm>
            <a:off x="0" y="0"/>
            <a:ext cx="12192000" cy="1451429"/>
          </a:xfrm>
          <a:prstGeom prst="rect">
            <a:avLst/>
          </a:prstGeom>
          <a:solidFill>
            <a:srgbClr val="004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algn="ctr"/>
            <a:r>
              <a:rPr lang="en-US" sz="4000" dirty="0"/>
              <a:t>Results: Linear Regression (Multiple Runs)</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B79216E4-3612-4925-C00E-242EF4B47FEA}"/>
                  </a:ext>
                </a:extLst>
              </p:cNvPr>
              <p:cNvSpPr/>
              <p:nvPr/>
            </p:nvSpPr>
            <p:spPr>
              <a:xfrm>
                <a:off x="247974" y="1545661"/>
                <a:ext cx="11792256" cy="4571997"/>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t" anchorCtr="0"/>
              <a:lstStyle/>
              <a:p>
                <a:pPr lvl="2"/>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We have applied both MOAZ and AZ over linear regression problem 30 times. We have compared both the frameworks in terms of three criteria: Median complexity of the discovered working algorithms (</a:t>
                </a:r>
                <a14:m>
                  <m:oMath xmlns:m="http://schemas.openxmlformats.org/officeDocument/2006/math">
                    <m:r>
                      <a:rPr lang="en-US" sz="2000" b="0" i="1" smtClean="0">
                        <a:solidFill>
                          <a:schemeClr val="tx1"/>
                        </a:solidFill>
                        <a:latin typeface="Cambria Math" panose="02040503050406030204" pitchFamily="18" charset="0"/>
                      </a:rPr>
                      <m:t>𝐶</m:t>
                    </m:r>
                  </m:oMath>
                </a14:m>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 success rate or the percentage of times the framework could converge (</a:t>
                </a: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𝑆</m:t>
                        </m:r>
                      </m:e>
                      <m:sub>
                        <m:r>
                          <a:rPr lang="en-US" sz="2000" b="0" i="1" smtClean="0">
                            <a:solidFill>
                              <a:schemeClr val="tx1"/>
                            </a:solidFill>
                            <a:latin typeface="Cambria Math" panose="02040503050406030204" pitchFamily="18" charset="0"/>
                          </a:rPr>
                          <m:t>𝑟</m:t>
                        </m:r>
                      </m:sub>
                    </m:sSub>
                  </m:oMath>
                </a14:m>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 and the number of algorithms evaluated before first success (</a:t>
                </a: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𝑆</m:t>
                        </m:r>
                      </m:e>
                      <m:sub>
                        <m:r>
                          <a:rPr lang="en-US" sz="2000" b="0" i="1" smtClean="0">
                            <a:solidFill>
                              <a:schemeClr val="tx1"/>
                            </a:solidFill>
                            <a:latin typeface="Cambria Math" panose="02040503050406030204" pitchFamily="18" charset="0"/>
                          </a:rPr>
                          <m:t>𝑐</m:t>
                        </m:r>
                      </m:sub>
                    </m:sSub>
                  </m:oMath>
                </a14:m>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a:t>
                </a:r>
              </a:p>
              <a:p>
                <a:pPr marL="361950" indent="-361950">
                  <a:buBlip>
                    <a:blip r:embed="rId3"/>
                  </a:buBlip>
                </a:pPr>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In all the criteria, MOAZ is able to achieve better results than AZ.</a:t>
                </a:r>
              </a:p>
            </p:txBody>
          </p:sp>
        </mc:Choice>
        <mc:Fallback xmlns="">
          <p:sp>
            <p:nvSpPr>
              <p:cNvPr id="22" name="Rectangle 21">
                <a:extLst>
                  <a:ext uri="{FF2B5EF4-FFF2-40B4-BE49-F238E27FC236}">
                    <a16:creationId xmlns:a16="http://schemas.microsoft.com/office/drawing/2014/main" id="{B79216E4-3612-4925-C00E-242EF4B47FEA}"/>
                  </a:ext>
                </a:extLst>
              </p:cNvPr>
              <p:cNvSpPr>
                <a:spLocks noRot="1" noChangeAspect="1" noMove="1" noResize="1" noEditPoints="1" noAdjustHandles="1" noChangeArrowheads="1" noChangeShapeType="1" noTextEdit="1"/>
              </p:cNvSpPr>
              <p:nvPr/>
            </p:nvSpPr>
            <p:spPr>
              <a:xfrm>
                <a:off x="247974" y="1545661"/>
                <a:ext cx="11792256" cy="4571997"/>
              </a:xfrm>
              <a:prstGeom prst="rect">
                <a:avLst/>
              </a:prstGeom>
              <a:blipFill>
                <a:blip r:embed="rId4"/>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 name="Table 3">
                <a:extLst>
                  <a:ext uri="{FF2B5EF4-FFF2-40B4-BE49-F238E27FC236}">
                    <a16:creationId xmlns:a16="http://schemas.microsoft.com/office/drawing/2014/main" id="{5036F02F-068E-5CF6-25E4-59CA421DA269}"/>
                  </a:ext>
                </a:extLst>
              </p:cNvPr>
              <p:cNvGraphicFramePr>
                <a:graphicFrameLocks noGrp="1"/>
              </p:cNvGraphicFramePr>
              <p:nvPr>
                <p:extLst>
                  <p:ext uri="{D42A27DB-BD31-4B8C-83A1-F6EECF244321}">
                    <p14:modId xmlns:p14="http://schemas.microsoft.com/office/powerpoint/2010/main" val="206964302"/>
                  </p:ext>
                </p:extLst>
              </p:nvPr>
            </p:nvGraphicFramePr>
            <p:xfrm>
              <a:off x="1929801" y="3568482"/>
              <a:ext cx="8779527" cy="1811336"/>
            </p:xfrm>
            <a:graphic>
              <a:graphicData uri="http://schemas.openxmlformats.org/drawingml/2006/table">
                <a:tbl>
                  <a:tblPr firstRow="1" bandRow="1">
                    <a:tableStyleId>{5C22544A-7EE6-4342-B048-85BDC9FD1C3A}</a:tableStyleId>
                  </a:tblPr>
                  <a:tblGrid>
                    <a:gridCol w="2926509">
                      <a:extLst>
                        <a:ext uri="{9D8B030D-6E8A-4147-A177-3AD203B41FA5}">
                          <a16:colId xmlns:a16="http://schemas.microsoft.com/office/drawing/2014/main" val="1027246690"/>
                        </a:ext>
                      </a:extLst>
                    </a:gridCol>
                    <a:gridCol w="2926509">
                      <a:extLst>
                        <a:ext uri="{9D8B030D-6E8A-4147-A177-3AD203B41FA5}">
                          <a16:colId xmlns:a16="http://schemas.microsoft.com/office/drawing/2014/main" val="4203009103"/>
                        </a:ext>
                      </a:extLst>
                    </a:gridCol>
                    <a:gridCol w="2926509">
                      <a:extLst>
                        <a:ext uri="{9D8B030D-6E8A-4147-A177-3AD203B41FA5}">
                          <a16:colId xmlns:a16="http://schemas.microsoft.com/office/drawing/2014/main" val="3732663920"/>
                        </a:ext>
                      </a:extLst>
                    </a:gridCol>
                  </a:tblGrid>
                  <a:tr h="451269">
                    <a:tc>
                      <a:txBody>
                        <a:bodyPr/>
                        <a:lstStyle/>
                        <a:p>
                          <a:r>
                            <a:rPr lang="en-US" b="1" dirty="0"/>
                            <a:t>Criterion</a:t>
                          </a:r>
                        </a:p>
                      </a:txBody>
                      <a:tcPr/>
                    </a:tc>
                    <a:tc>
                      <a:txBody>
                        <a:bodyPr/>
                        <a:lstStyle/>
                        <a:p>
                          <a:r>
                            <a:rPr lang="en-US" b="1" dirty="0"/>
                            <a:t>AZ </a:t>
                          </a:r>
                        </a:p>
                      </a:txBody>
                      <a:tcPr/>
                    </a:tc>
                    <a:tc>
                      <a:txBody>
                        <a:bodyPr/>
                        <a:lstStyle/>
                        <a:p>
                          <a:r>
                            <a:rPr lang="en-US" b="1" dirty="0"/>
                            <a:t>MOAZ</a:t>
                          </a:r>
                        </a:p>
                      </a:txBody>
                      <a:tcPr/>
                    </a:tc>
                    <a:extLst>
                      <a:ext uri="{0D108BD9-81ED-4DB2-BD59-A6C34878D82A}">
                        <a16:rowId xmlns:a16="http://schemas.microsoft.com/office/drawing/2014/main" val="975489701"/>
                      </a:ext>
                    </a:extLst>
                  </a:tr>
                  <a:tr h="451269">
                    <a:tc>
                      <a:txBody>
                        <a:bodyPr/>
                        <a:lstStyle/>
                        <a:p>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𝑆</m:t>
                                    </m:r>
                                  </m:e>
                                  <m:sub>
                                    <m:r>
                                      <a:rPr lang="en-US" sz="1800" b="0" i="1" smtClean="0">
                                        <a:solidFill>
                                          <a:schemeClr val="tx1"/>
                                        </a:solidFill>
                                        <a:latin typeface="Cambria Math" panose="02040503050406030204" pitchFamily="18" charset="0"/>
                                      </a:rPr>
                                      <m:t>𝑟</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66.67</m:t>
                                </m:r>
                                <m:r>
                                  <a:rPr lang="en-US" b="0" i="1" dirty="0" smtClean="0">
                                    <a:latin typeface="Cambria Math" panose="02040503050406030204" pitchFamily="18" charset="0"/>
                                  </a:rPr>
                                  <m:t>%</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𝟏𝟎𝟎</m:t>
                                </m:r>
                                <m:r>
                                  <m:rPr>
                                    <m:nor/>
                                  </m:rPr>
                                  <a:rPr lang="en-US" b="1" dirty="0" smtClean="0"/>
                                  <m:t>%</m:t>
                                </m:r>
                              </m:oMath>
                            </m:oMathPara>
                          </a14:m>
                          <a:endParaRPr lang="en-US" b="1" dirty="0"/>
                        </a:p>
                      </a:txBody>
                      <a:tcPr/>
                    </a:tc>
                    <a:extLst>
                      <a:ext uri="{0D108BD9-81ED-4DB2-BD59-A6C34878D82A}">
                        <a16:rowId xmlns:a16="http://schemas.microsoft.com/office/drawing/2014/main" val="828358396"/>
                      </a:ext>
                    </a:extLst>
                  </a:tr>
                  <a:tr h="451269">
                    <a:tc>
                      <a:txBody>
                        <a:bodyPr/>
                        <a:lstStyle/>
                        <a:p>
                          <a:pPr/>
                          <a14:m>
                            <m:oMathPara xmlns:m="http://schemas.openxmlformats.org/officeDocument/2006/math">
                              <m:oMathParaPr>
                                <m:jc m:val="centerGroup"/>
                              </m:oMathParaPr>
                              <m:oMath xmlns:m="http://schemas.openxmlformats.org/officeDocument/2006/math">
                                <m:r>
                                  <a:rPr lang="en-US" sz="1800" b="0" i="1" smtClean="0">
                                    <a:solidFill>
                                      <a:schemeClr val="tx1"/>
                                    </a:solidFill>
                                    <a:latin typeface="Cambria Math" panose="02040503050406030204" pitchFamily="18" charset="0"/>
                                  </a:rPr>
                                  <m:t>𝐶</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79.5 (16.8)</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𝟑𝟎</m:t>
                                </m:r>
                                <m:r>
                                  <a:rPr lang="en-US" b="1" i="1" dirty="0" smtClean="0">
                                    <a:latin typeface="Cambria Math" panose="02040503050406030204" pitchFamily="18" charset="0"/>
                                  </a:rPr>
                                  <m:t> (</m:t>
                                </m:r>
                                <m:r>
                                  <a:rPr lang="en-US" b="1" i="1" dirty="0" smtClean="0">
                                    <a:latin typeface="Cambria Math" panose="02040503050406030204" pitchFamily="18" charset="0"/>
                                  </a:rPr>
                                  <m:t>𝟐</m:t>
                                </m:r>
                                <m:r>
                                  <a:rPr lang="en-US" b="1" i="1" dirty="0" smtClean="0">
                                    <a:latin typeface="Cambria Math" panose="02040503050406030204" pitchFamily="18" charset="0"/>
                                  </a:rPr>
                                  <m:t>.</m:t>
                                </m:r>
                                <m:r>
                                  <a:rPr lang="en-US" b="1" i="1" dirty="0" smtClean="0">
                                    <a:latin typeface="Cambria Math" panose="02040503050406030204" pitchFamily="18" charset="0"/>
                                  </a:rPr>
                                  <m:t>𝟏𝟕</m:t>
                                </m:r>
                                <m:r>
                                  <a:rPr lang="en-US" b="1" i="1" dirty="0" smtClean="0">
                                    <a:latin typeface="Cambria Math" panose="02040503050406030204" pitchFamily="18" charset="0"/>
                                  </a:rPr>
                                  <m:t>)</m:t>
                                </m:r>
                              </m:oMath>
                            </m:oMathPara>
                          </a14:m>
                          <a:endParaRPr lang="en-US" b="1" dirty="0"/>
                        </a:p>
                      </a:txBody>
                      <a:tcPr/>
                    </a:tc>
                    <a:extLst>
                      <a:ext uri="{0D108BD9-81ED-4DB2-BD59-A6C34878D82A}">
                        <a16:rowId xmlns:a16="http://schemas.microsoft.com/office/drawing/2014/main" val="3689512657"/>
                      </a:ext>
                    </a:extLst>
                  </a:tr>
                  <a:tr h="457529">
                    <a:tc>
                      <a:txBody>
                        <a:bodyPr/>
                        <a:lstStyle/>
                        <a:p>
                          <a:pPr/>
                          <a14:m>
                            <m:oMathPara xmlns:m="http://schemas.openxmlformats.org/officeDocument/2006/math">
                              <m:oMathParaPr>
                                <m:jc m:val="centerGroup"/>
                              </m:oMathParaPr>
                              <m:oMath xmlns:m="http://schemas.openxmlformats.org/officeDocument/2006/math">
                                <m:sSub>
                                  <m:sSubPr>
                                    <m:ctrlPr>
                                      <a:rPr lang="en-US" sz="1800" b="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rPr>
                                      <m:t>𝑆</m:t>
                                    </m:r>
                                  </m:e>
                                  <m:sub>
                                    <m:r>
                                      <a:rPr lang="en-US" sz="1800" b="0" i="1" smtClean="0">
                                        <a:solidFill>
                                          <a:schemeClr val="tx1"/>
                                        </a:solidFill>
                                        <a:latin typeface="Cambria Math" panose="02040503050406030204" pitchFamily="18" charset="0"/>
                                      </a:rPr>
                                      <m:t>𝑐</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8.9 </m:t>
                                </m:r>
                                <m:r>
                                  <a:rPr lang="en-US"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 </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10</m:t>
                                    </m:r>
                                  </m:e>
                                  <m:sup>
                                    <m:r>
                                      <a:rPr lang="en-US" i="1" dirty="0" smtClean="0">
                                        <a:latin typeface="Cambria Math" panose="02040503050406030204" pitchFamily="18" charset="0"/>
                                      </a:rPr>
                                      <m:t>5</m:t>
                                    </m:r>
                                  </m:sup>
                                </m:sSup>
                                <m:r>
                                  <a:rPr lang="en-US" i="1" dirty="0" smtClean="0">
                                    <a:latin typeface="Cambria Math" panose="02040503050406030204" pitchFamily="18" charset="0"/>
                                  </a:rPr>
                                  <m:t> (6.95 </m:t>
                                </m:r>
                                <m:r>
                                  <a:rPr lang="en-US"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 </m:t>
                                </m:r>
                                <m:sSup>
                                  <m:sSupPr>
                                    <m:ctrlPr>
                                      <a:rPr lang="en-US" i="1" dirty="0" smtClean="0">
                                        <a:latin typeface="Cambria Math" panose="02040503050406030204" pitchFamily="18" charset="0"/>
                                        <a:ea typeface="Cambria Math" panose="02040503050406030204" pitchFamily="18" charset="0"/>
                                      </a:rPr>
                                    </m:ctrlPr>
                                  </m:sSupPr>
                                  <m:e>
                                    <m:r>
                                      <a:rPr lang="en-US" i="1" dirty="0" smtClean="0">
                                        <a:latin typeface="Cambria Math" panose="02040503050406030204" pitchFamily="18" charset="0"/>
                                      </a:rPr>
                                      <m:t>10</m:t>
                                    </m:r>
                                  </m:e>
                                  <m:sup>
                                    <m:r>
                                      <a:rPr lang="en-US" i="1" dirty="0" smtClean="0">
                                        <a:latin typeface="Cambria Math" panose="02040503050406030204" pitchFamily="18" charset="0"/>
                                      </a:rPr>
                                      <m:t>5</m:t>
                                    </m:r>
                                  </m:sup>
                                </m:sSup>
                                <m:r>
                                  <a:rPr lang="en-US" i="1" dirty="0" smtClean="0">
                                    <a:latin typeface="Cambria Math" panose="02040503050406030204" pitchFamily="18" charset="0"/>
                                  </a:rPr>
                                  <m:t>)</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𝟏</m:t>
                                </m:r>
                                <m:r>
                                  <a:rPr lang="en-US" b="1" i="1" dirty="0" smtClean="0">
                                    <a:latin typeface="Cambria Math" panose="02040503050406030204" pitchFamily="18" charset="0"/>
                                  </a:rPr>
                                  <m:t>.</m:t>
                                </m:r>
                                <m:r>
                                  <a:rPr lang="en-US" b="1" i="1" dirty="0" smtClean="0">
                                    <a:latin typeface="Cambria Math" panose="02040503050406030204" pitchFamily="18" charset="0"/>
                                  </a:rPr>
                                  <m:t>𝟔</m:t>
                                </m:r>
                                <m:r>
                                  <a:rPr lang="en-US" b="1" i="1" dirty="0" smtClean="0">
                                    <a:latin typeface="Cambria Math" panose="02040503050406030204" pitchFamily="18" charset="0"/>
                                  </a:rPr>
                                  <m:t> × </m:t>
                                </m:r>
                                <m:sSup>
                                  <m:sSupPr>
                                    <m:ctrlPr>
                                      <a:rPr lang="en-US" b="1" i="1" dirty="0" smtClean="0">
                                        <a:latin typeface="Cambria Math" panose="02040503050406030204" pitchFamily="18" charset="0"/>
                                      </a:rPr>
                                    </m:ctrlPr>
                                  </m:sSupPr>
                                  <m:e>
                                    <m:r>
                                      <a:rPr lang="en-US" b="1" i="1" dirty="0" smtClean="0">
                                        <a:latin typeface="Cambria Math" panose="02040503050406030204" pitchFamily="18" charset="0"/>
                                      </a:rPr>
                                      <m:t>𝟏𝟎</m:t>
                                    </m:r>
                                  </m:e>
                                  <m:sup>
                                    <m:r>
                                      <a:rPr lang="en-US" b="1" i="1" dirty="0" smtClean="0">
                                        <a:latin typeface="Cambria Math" panose="02040503050406030204" pitchFamily="18" charset="0"/>
                                      </a:rPr>
                                      <m:t>𝟓</m:t>
                                    </m:r>
                                  </m:sup>
                                </m:sSup>
                                <m:r>
                                  <a:rPr lang="en-US" b="1" i="1" dirty="0" smtClean="0">
                                    <a:latin typeface="Cambria Math" panose="02040503050406030204" pitchFamily="18" charset="0"/>
                                  </a:rPr>
                                  <m:t> (</m:t>
                                </m:r>
                                <m:r>
                                  <a:rPr lang="en-US" b="1" i="1" dirty="0" smtClean="0">
                                    <a:latin typeface="Cambria Math" panose="02040503050406030204" pitchFamily="18" charset="0"/>
                                  </a:rPr>
                                  <m:t>𝟏</m:t>
                                </m:r>
                                <m:r>
                                  <a:rPr lang="en-US" b="1" i="1" dirty="0" smtClean="0">
                                    <a:latin typeface="Cambria Math" panose="02040503050406030204" pitchFamily="18" charset="0"/>
                                  </a:rPr>
                                  <m:t>.</m:t>
                                </m:r>
                                <m:r>
                                  <a:rPr lang="en-US" b="1" i="1" dirty="0" smtClean="0">
                                    <a:latin typeface="Cambria Math" panose="02040503050406030204" pitchFamily="18" charset="0"/>
                                  </a:rPr>
                                  <m:t>𝟖</m:t>
                                </m:r>
                                <m:r>
                                  <a:rPr lang="en-US" b="1" i="1" dirty="0" smtClean="0">
                                    <a:latin typeface="Cambria Math" panose="02040503050406030204" pitchFamily="18" charset="0"/>
                                  </a:rPr>
                                  <m:t> × </m:t>
                                </m:r>
                                <m:sSup>
                                  <m:sSupPr>
                                    <m:ctrlPr>
                                      <a:rPr lang="en-US" b="1" i="1" dirty="0" smtClean="0">
                                        <a:latin typeface="Cambria Math" panose="02040503050406030204" pitchFamily="18" charset="0"/>
                                        <a:ea typeface="Cambria Math" panose="02040503050406030204" pitchFamily="18" charset="0"/>
                                      </a:rPr>
                                    </m:ctrlPr>
                                  </m:sSupPr>
                                  <m:e>
                                    <m:r>
                                      <a:rPr lang="en-US" b="1" i="1" dirty="0" smtClean="0">
                                        <a:latin typeface="Cambria Math" panose="02040503050406030204" pitchFamily="18" charset="0"/>
                                      </a:rPr>
                                      <m:t>𝟏𝟎</m:t>
                                    </m:r>
                                  </m:e>
                                  <m:sup>
                                    <m:r>
                                      <a:rPr lang="en-US" b="1" i="1" dirty="0" smtClean="0">
                                        <a:latin typeface="Cambria Math" panose="02040503050406030204" pitchFamily="18" charset="0"/>
                                      </a:rPr>
                                      <m:t>𝟓</m:t>
                                    </m:r>
                                  </m:sup>
                                </m:sSup>
                                <m:r>
                                  <a:rPr lang="en-US" b="1" i="1" dirty="0" smtClean="0">
                                    <a:latin typeface="Cambria Math" panose="02040503050406030204" pitchFamily="18" charset="0"/>
                                  </a:rPr>
                                  <m:t>)</m:t>
                                </m:r>
                              </m:oMath>
                            </m:oMathPara>
                          </a14:m>
                          <a:endParaRPr lang="en-US" b="1" dirty="0"/>
                        </a:p>
                      </a:txBody>
                      <a:tcPr/>
                    </a:tc>
                    <a:extLst>
                      <a:ext uri="{0D108BD9-81ED-4DB2-BD59-A6C34878D82A}">
                        <a16:rowId xmlns:a16="http://schemas.microsoft.com/office/drawing/2014/main" val="671127594"/>
                      </a:ext>
                    </a:extLst>
                  </a:tr>
                </a:tbl>
              </a:graphicData>
            </a:graphic>
          </p:graphicFrame>
        </mc:Choice>
        <mc:Fallback xmlns="">
          <p:graphicFrame>
            <p:nvGraphicFramePr>
              <p:cNvPr id="2" name="Table 3">
                <a:extLst>
                  <a:ext uri="{FF2B5EF4-FFF2-40B4-BE49-F238E27FC236}">
                    <a16:creationId xmlns:a16="http://schemas.microsoft.com/office/drawing/2014/main" id="{5036F02F-068E-5CF6-25E4-59CA421DA269}"/>
                  </a:ext>
                </a:extLst>
              </p:cNvPr>
              <p:cNvGraphicFramePr>
                <a:graphicFrameLocks noGrp="1"/>
              </p:cNvGraphicFramePr>
              <p:nvPr>
                <p:extLst>
                  <p:ext uri="{D42A27DB-BD31-4B8C-83A1-F6EECF244321}">
                    <p14:modId xmlns:p14="http://schemas.microsoft.com/office/powerpoint/2010/main" val="206964302"/>
                  </p:ext>
                </p:extLst>
              </p:nvPr>
            </p:nvGraphicFramePr>
            <p:xfrm>
              <a:off x="1929801" y="3568482"/>
              <a:ext cx="8779527" cy="1811336"/>
            </p:xfrm>
            <a:graphic>
              <a:graphicData uri="http://schemas.openxmlformats.org/drawingml/2006/table">
                <a:tbl>
                  <a:tblPr firstRow="1" bandRow="1">
                    <a:tableStyleId>{5C22544A-7EE6-4342-B048-85BDC9FD1C3A}</a:tableStyleId>
                  </a:tblPr>
                  <a:tblGrid>
                    <a:gridCol w="2926509">
                      <a:extLst>
                        <a:ext uri="{9D8B030D-6E8A-4147-A177-3AD203B41FA5}">
                          <a16:colId xmlns:a16="http://schemas.microsoft.com/office/drawing/2014/main" val="1027246690"/>
                        </a:ext>
                      </a:extLst>
                    </a:gridCol>
                    <a:gridCol w="2926509">
                      <a:extLst>
                        <a:ext uri="{9D8B030D-6E8A-4147-A177-3AD203B41FA5}">
                          <a16:colId xmlns:a16="http://schemas.microsoft.com/office/drawing/2014/main" val="4203009103"/>
                        </a:ext>
                      </a:extLst>
                    </a:gridCol>
                    <a:gridCol w="2926509">
                      <a:extLst>
                        <a:ext uri="{9D8B030D-6E8A-4147-A177-3AD203B41FA5}">
                          <a16:colId xmlns:a16="http://schemas.microsoft.com/office/drawing/2014/main" val="3732663920"/>
                        </a:ext>
                      </a:extLst>
                    </a:gridCol>
                  </a:tblGrid>
                  <a:tr h="451269">
                    <a:tc>
                      <a:txBody>
                        <a:bodyPr/>
                        <a:lstStyle/>
                        <a:p>
                          <a:r>
                            <a:rPr lang="en-US" b="1" dirty="0"/>
                            <a:t>Criterion</a:t>
                          </a:r>
                        </a:p>
                      </a:txBody>
                      <a:tcPr/>
                    </a:tc>
                    <a:tc>
                      <a:txBody>
                        <a:bodyPr/>
                        <a:lstStyle/>
                        <a:p>
                          <a:r>
                            <a:rPr lang="en-US" b="1" dirty="0"/>
                            <a:t>AZ </a:t>
                          </a:r>
                        </a:p>
                      </a:txBody>
                      <a:tcPr/>
                    </a:tc>
                    <a:tc>
                      <a:txBody>
                        <a:bodyPr/>
                        <a:lstStyle/>
                        <a:p>
                          <a:r>
                            <a:rPr lang="en-US" b="1" dirty="0"/>
                            <a:t>MOAZ</a:t>
                          </a:r>
                        </a:p>
                      </a:txBody>
                      <a:tcPr/>
                    </a:tc>
                    <a:extLst>
                      <a:ext uri="{0D108BD9-81ED-4DB2-BD59-A6C34878D82A}">
                        <a16:rowId xmlns:a16="http://schemas.microsoft.com/office/drawing/2014/main" val="975489701"/>
                      </a:ext>
                    </a:extLst>
                  </a:tr>
                  <a:tr h="451269">
                    <a:tc>
                      <a:txBody>
                        <a:bodyPr/>
                        <a:lstStyle/>
                        <a:p>
                          <a:endParaRPr lang="en-US"/>
                        </a:p>
                      </a:txBody>
                      <a:tcPr>
                        <a:blipFill>
                          <a:blip r:embed="rId5"/>
                          <a:stretch>
                            <a:fillRect t="-105556" r="-200866" b="-202778"/>
                          </a:stretch>
                        </a:blipFill>
                      </a:tcPr>
                    </a:tc>
                    <a:tc>
                      <a:txBody>
                        <a:bodyPr/>
                        <a:lstStyle/>
                        <a:p>
                          <a:endParaRPr lang="en-US"/>
                        </a:p>
                      </a:txBody>
                      <a:tcPr>
                        <a:blipFill>
                          <a:blip r:embed="rId5"/>
                          <a:stretch>
                            <a:fillRect l="-100000" t="-105556" r="-100866" b="-202778"/>
                          </a:stretch>
                        </a:blipFill>
                      </a:tcPr>
                    </a:tc>
                    <a:tc>
                      <a:txBody>
                        <a:bodyPr/>
                        <a:lstStyle/>
                        <a:p>
                          <a:endParaRPr lang="en-US"/>
                        </a:p>
                      </a:txBody>
                      <a:tcPr>
                        <a:blipFill>
                          <a:blip r:embed="rId5"/>
                          <a:stretch>
                            <a:fillRect l="-200000" t="-105556" r="-866" b="-202778"/>
                          </a:stretch>
                        </a:blipFill>
                      </a:tcPr>
                    </a:tc>
                    <a:extLst>
                      <a:ext uri="{0D108BD9-81ED-4DB2-BD59-A6C34878D82A}">
                        <a16:rowId xmlns:a16="http://schemas.microsoft.com/office/drawing/2014/main" val="828358396"/>
                      </a:ext>
                    </a:extLst>
                  </a:tr>
                  <a:tr h="451269">
                    <a:tc>
                      <a:txBody>
                        <a:bodyPr/>
                        <a:lstStyle/>
                        <a:p>
                          <a:endParaRPr lang="en-US"/>
                        </a:p>
                      </a:txBody>
                      <a:tcPr>
                        <a:blipFill>
                          <a:blip r:embed="rId5"/>
                          <a:stretch>
                            <a:fillRect t="-205556" r="-200866" b="-102778"/>
                          </a:stretch>
                        </a:blipFill>
                      </a:tcPr>
                    </a:tc>
                    <a:tc>
                      <a:txBody>
                        <a:bodyPr/>
                        <a:lstStyle/>
                        <a:p>
                          <a:endParaRPr lang="en-US"/>
                        </a:p>
                      </a:txBody>
                      <a:tcPr>
                        <a:blipFill>
                          <a:blip r:embed="rId5"/>
                          <a:stretch>
                            <a:fillRect l="-100000" t="-205556" r="-100866" b="-102778"/>
                          </a:stretch>
                        </a:blipFill>
                      </a:tcPr>
                    </a:tc>
                    <a:tc>
                      <a:txBody>
                        <a:bodyPr/>
                        <a:lstStyle/>
                        <a:p>
                          <a:endParaRPr lang="en-US"/>
                        </a:p>
                      </a:txBody>
                      <a:tcPr>
                        <a:blipFill>
                          <a:blip r:embed="rId5"/>
                          <a:stretch>
                            <a:fillRect l="-200000" t="-205556" r="-866" b="-102778"/>
                          </a:stretch>
                        </a:blipFill>
                      </a:tcPr>
                    </a:tc>
                    <a:extLst>
                      <a:ext uri="{0D108BD9-81ED-4DB2-BD59-A6C34878D82A}">
                        <a16:rowId xmlns:a16="http://schemas.microsoft.com/office/drawing/2014/main" val="3689512657"/>
                      </a:ext>
                    </a:extLst>
                  </a:tr>
                  <a:tr h="457529">
                    <a:tc>
                      <a:txBody>
                        <a:bodyPr/>
                        <a:lstStyle/>
                        <a:p>
                          <a:endParaRPr lang="en-US"/>
                        </a:p>
                      </a:txBody>
                      <a:tcPr>
                        <a:blipFill>
                          <a:blip r:embed="rId5"/>
                          <a:stretch>
                            <a:fillRect t="-305556" r="-200866" b="-2778"/>
                          </a:stretch>
                        </a:blipFill>
                      </a:tcPr>
                    </a:tc>
                    <a:tc>
                      <a:txBody>
                        <a:bodyPr/>
                        <a:lstStyle/>
                        <a:p>
                          <a:endParaRPr lang="en-US"/>
                        </a:p>
                      </a:txBody>
                      <a:tcPr>
                        <a:blipFill>
                          <a:blip r:embed="rId5"/>
                          <a:stretch>
                            <a:fillRect l="-100000" t="-305556" r="-100866" b="-2778"/>
                          </a:stretch>
                        </a:blipFill>
                      </a:tcPr>
                    </a:tc>
                    <a:tc>
                      <a:txBody>
                        <a:bodyPr/>
                        <a:lstStyle/>
                        <a:p>
                          <a:endParaRPr lang="en-US"/>
                        </a:p>
                      </a:txBody>
                      <a:tcPr>
                        <a:blipFill>
                          <a:blip r:embed="rId5"/>
                          <a:stretch>
                            <a:fillRect l="-200000" t="-305556" r="-866" b="-2778"/>
                          </a:stretch>
                        </a:blipFill>
                      </a:tcPr>
                    </a:tc>
                    <a:extLst>
                      <a:ext uri="{0D108BD9-81ED-4DB2-BD59-A6C34878D82A}">
                        <a16:rowId xmlns:a16="http://schemas.microsoft.com/office/drawing/2014/main" val="671127594"/>
                      </a:ext>
                    </a:extLst>
                  </a:tr>
                </a:tbl>
              </a:graphicData>
            </a:graphic>
          </p:graphicFrame>
        </mc:Fallback>
      </mc:AlternateContent>
      <p:cxnSp>
        <p:nvCxnSpPr>
          <p:cNvPr id="5" name="Straight Arrow Connector 4">
            <a:extLst>
              <a:ext uri="{FF2B5EF4-FFF2-40B4-BE49-F238E27FC236}">
                <a16:creationId xmlns:a16="http://schemas.microsoft.com/office/drawing/2014/main" id="{0471BCDE-BAFD-7E21-E9D8-70953237CF0B}"/>
              </a:ext>
            </a:extLst>
          </p:cNvPr>
          <p:cNvCxnSpPr/>
          <p:nvPr/>
        </p:nvCxnSpPr>
        <p:spPr>
          <a:xfrm>
            <a:off x="3617484" y="5041250"/>
            <a:ext cx="0" cy="244366"/>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93FAE619-DB58-3ACC-71F9-C52ED79904D3}"/>
              </a:ext>
            </a:extLst>
          </p:cNvPr>
          <p:cNvCxnSpPr/>
          <p:nvPr/>
        </p:nvCxnSpPr>
        <p:spPr>
          <a:xfrm>
            <a:off x="3620609" y="4599157"/>
            <a:ext cx="0" cy="244366"/>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2F2CC89C-8445-14E9-6227-2414D06DD0A6}"/>
              </a:ext>
            </a:extLst>
          </p:cNvPr>
          <p:cNvCxnSpPr>
            <a:cxnSpLocks/>
          </p:cNvCxnSpPr>
          <p:nvPr/>
        </p:nvCxnSpPr>
        <p:spPr>
          <a:xfrm flipV="1">
            <a:off x="3617484" y="4115131"/>
            <a:ext cx="0" cy="244796"/>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84039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79216E4-3612-4925-C00E-242EF4B47FEA}"/>
              </a:ext>
            </a:extLst>
          </p:cNvPr>
          <p:cNvSpPr/>
          <p:nvPr/>
        </p:nvSpPr>
        <p:spPr>
          <a:xfrm>
            <a:off x="555221" y="1368526"/>
            <a:ext cx="11269986" cy="5489474"/>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t" anchorCtr="0"/>
          <a:lstStyle/>
          <a:p>
            <a:pPr lvl="2"/>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Swarm plots of MOAZ and AZ solutions reveal the distribution of the solutions in terms of error, complexity and convergence speed.</a:t>
            </a:r>
          </a:p>
          <a:p>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For MOAZ, error has a nice distribution between 0 and 0.6, complexity is always lower as compared to AZ and convergence speed is also mostly superior.</a:t>
            </a:r>
          </a:p>
          <a:p>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a:extLst>
              <a:ext uri="{FF2B5EF4-FFF2-40B4-BE49-F238E27FC236}">
                <a16:creationId xmlns:a16="http://schemas.microsoft.com/office/drawing/2014/main" id="{CFCC9C2B-A230-EF4B-98EF-184F82DE7775}"/>
              </a:ext>
            </a:extLst>
          </p:cNvPr>
          <p:cNvSpPr/>
          <p:nvPr/>
        </p:nvSpPr>
        <p:spPr>
          <a:xfrm>
            <a:off x="0" y="0"/>
            <a:ext cx="12192000" cy="1451429"/>
          </a:xfrm>
          <a:prstGeom prst="rect">
            <a:avLst/>
          </a:prstGeom>
          <a:solidFill>
            <a:srgbClr val="004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algn="ctr"/>
            <a:r>
              <a:rPr lang="en-US" sz="4000" dirty="0"/>
              <a:t>Results: Linear Regression (Multiple Runs)</a:t>
            </a:r>
          </a:p>
        </p:txBody>
      </p:sp>
      <p:pic>
        <p:nvPicPr>
          <p:cNvPr id="9" name="Picture 8">
            <a:extLst>
              <a:ext uri="{FF2B5EF4-FFF2-40B4-BE49-F238E27FC236}">
                <a16:creationId xmlns:a16="http://schemas.microsoft.com/office/drawing/2014/main" id="{DC41759B-2045-F255-4642-09227B0AB3EE}"/>
              </a:ext>
            </a:extLst>
          </p:cNvPr>
          <p:cNvPicPr>
            <a:picLocks noChangeAspect="1"/>
          </p:cNvPicPr>
          <p:nvPr/>
        </p:nvPicPr>
        <p:blipFill>
          <a:blip r:embed="rId4"/>
          <a:stretch>
            <a:fillRect/>
          </a:stretch>
        </p:blipFill>
        <p:spPr>
          <a:xfrm>
            <a:off x="926340" y="3880592"/>
            <a:ext cx="3766894" cy="2827213"/>
          </a:xfrm>
          <a:prstGeom prst="rect">
            <a:avLst/>
          </a:prstGeom>
        </p:spPr>
      </p:pic>
      <p:pic>
        <p:nvPicPr>
          <p:cNvPr id="11" name="Picture 10">
            <a:extLst>
              <a:ext uri="{FF2B5EF4-FFF2-40B4-BE49-F238E27FC236}">
                <a16:creationId xmlns:a16="http://schemas.microsoft.com/office/drawing/2014/main" id="{B2D1FDA3-94E0-1E16-9316-586E67C824B0}"/>
              </a:ext>
            </a:extLst>
          </p:cNvPr>
          <p:cNvPicPr>
            <a:picLocks noChangeAspect="1"/>
          </p:cNvPicPr>
          <p:nvPr/>
        </p:nvPicPr>
        <p:blipFill>
          <a:blip r:embed="rId5"/>
          <a:stretch>
            <a:fillRect/>
          </a:stretch>
        </p:blipFill>
        <p:spPr>
          <a:xfrm>
            <a:off x="8270509" y="3899552"/>
            <a:ext cx="3741633" cy="2808253"/>
          </a:xfrm>
          <a:prstGeom prst="rect">
            <a:avLst/>
          </a:prstGeom>
        </p:spPr>
      </p:pic>
      <p:pic>
        <p:nvPicPr>
          <p:cNvPr id="14" name="Picture 13">
            <a:extLst>
              <a:ext uri="{FF2B5EF4-FFF2-40B4-BE49-F238E27FC236}">
                <a16:creationId xmlns:a16="http://schemas.microsoft.com/office/drawing/2014/main" id="{DA04816D-3805-26A8-6E11-45D4432F818F}"/>
              </a:ext>
            </a:extLst>
          </p:cNvPr>
          <p:cNvPicPr>
            <a:picLocks noChangeAspect="1"/>
          </p:cNvPicPr>
          <p:nvPr/>
        </p:nvPicPr>
        <p:blipFill>
          <a:blip r:embed="rId6"/>
          <a:stretch>
            <a:fillRect/>
          </a:stretch>
        </p:blipFill>
        <p:spPr>
          <a:xfrm>
            <a:off x="4556435" y="3817562"/>
            <a:ext cx="3850873" cy="2890243"/>
          </a:xfrm>
          <a:prstGeom prst="rect">
            <a:avLst/>
          </a:prstGeom>
        </p:spPr>
      </p:pic>
    </p:spTree>
    <p:extLst>
      <p:ext uri="{BB962C8B-B14F-4D97-AF65-F5344CB8AC3E}">
        <p14:creationId xmlns:p14="http://schemas.microsoft.com/office/powerpoint/2010/main" val="1732363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CC9C2B-A230-EF4B-98EF-184F82DE7775}"/>
              </a:ext>
            </a:extLst>
          </p:cNvPr>
          <p:cNvSpPr/>
          <p:nvPr/>
        </p:nvSpPr>
        <p:spPr>
          <a:xfrm>
            <a:off x="0" y="0"/>
            <a:ext cx="12192000" cy="1451429"/>
          </a:xfrm>
          <a:prstGeom prst="rect">
            <a:avLst/>
          </a:prstGeom>
          <a:solidFill>
            <a:srgbClr val="004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algn="ctr"/>
            <a:r>
              <a:rPr lang="en-US" sz="4000" dirty="0"/>
              <a:t>Results: Linear Regression (Scaling Up)</a:t>
            </a:r>
          </a:p>
        </p:txBody>
      </p:sp>
      <mc:AlternateContent xmlns:mc="http://schemas.openxmlformats.org/markup-compatibility/2006">
        <mc:Choice xmlns:a14="http://schemas.microsoft.com/office/drawing/2010/main" Requires="a14">
          <p:sp>
            <p:nvSpPr>
              <p:cNvPr id="22" name="Rectangle 21">
                <a:extLst>
                  <a:ext uri="{FF2B5EF4-FFF2-40B4-BE49-F238E27FC236}">
                    <a16:creationId xmlns:a16="http://schemas.microsoft.com/office/drawing/2014/main" id="{B79216E4-3612-4925-C00E-242EF4B47FEA}"/>
                  </a:ext>
                </a:extLst>
              </p:cNvPr>
              <p:cNvSpPr/>
              <p:nvPr/>
            </p:nvSpPr>
            <p:spPr>
              <a:xfrm>
                <a:off x="325465" y="1611822"/>
                <a:ext cx="5894522" cy="4912963"/>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t" anchorCtr="0"/>
              <a:lstStyle/>
              <a:p>
                <a:pPr lvl="2"/>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After performing experiments with </a:t>
                </a:r>
                <a14:m>
                  <m:oMath xmlns:m="http://schemas.openxmlformats.org/officeDocument/2006/math">
                    <m:r>
                      <a:rPr lang="en-US" sz="2000" b="0" i="1" smtClean="0">
                        <a:solidFill>
                          <a:schemeClr val="tx1"/>
                        </a:solidFill>
                        <a:latin typeface="Cambria Math" panose="02040503050406030204" pitchFamily="18" charset="0"/>
                      </a:rPr>
                      <m:t>𝑑</m:t>
                    </m:r>
                    <m:r>
                      <a:rPr lang="en-US" sz="2000" b="0" i="1" smtClean="0">
                        <a:solidFill>
                          <a:schemeClr val="tx1"/>
                        </a:solidFill>
                        <a:latin typeface="Cambria Math" panose="02040503050406030204" pitchFamily="18" charset="0"/>
                      </a:rPr>
                      <m:t>=4</m:t>
                    </m:r>
                  </m:oMath>
                </a14:m>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 we wanted to see if the performance holds when the dimensions are scaled up. We changed </a:t>
                </a:r>
                <a14:m>
                  <m:oMath xmlns:m="http://schemas.openxmlformats.org/officeDocument/2006/math">
                    <m:r>
                      <a:rPr lang="en-US" sz="2000" i="1">
                        <a:solidFill>
                          <a:schemeClr val="tx1"/>
                        </a:solidFill>
                        <a:latin typeface="Cambria Math" panose="02040503050406030204" pitchFamily="18" charset="0"/>
                      </a:rPr>
                      <m:t>𝑑</m:t>
                    </m:r>
                  </m:oMath>
                </a14:m>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 as 4, 8, 16, 32.</a:t>
                </a:r>
              </a:p>
              <a:p>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As expected, the convergence is dropping as we are increasing the dimensions as the problem becomes harder.</a:t>
                </a:r>
              </a:p>
              <a:p>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The performance drop is more significant for AZ. </a:t>
                </a:r>
              </a:p>
              <a:p>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mc:Choice>
        <mc:Fallback>
          <p:sp>
            <p:nvSpPr>
              <p:cNvPr id="22" name="Rectangle 21">
                <a:extLst>
                  <a:ext uri="{FF2B5EF4-FFF2-40B4-BE49-F238E27FC236}">
                    <a16:creationId xmlns:a16="http://schemas.microsoft.com/office/drawing/2014/main" id="{B79216E4-3612-4925-C00E-242EF4B47FEA}"/>
                  </a:ext>
                </a:extLst>
              </p:cNvPr>
              <p:cNvSpPr>
                <a:spLocks noRot="1" noChangeAspect="1" noMove="1" noResize="1" noEditPoints="1" noAdjustHandles="1" noChangeArrowheads="1" noChangeShapeType="1" noTextEdit="1"/>
              </p:cNvSpPr>
              <p:nvPr/>
            </p:nvSpPr>
            <p:spPr>
              <a:xfrm>
                <a:off x="325465" y="1611822"/>
                <a:ext cx="5894522" cy="4912963"/>
              </a:xfrm>
              <a:prstGeom prst="rect">
                <a:avLst/>
              </a:prstGeom>
              <a:blipFill>
                <a:blip r:embed="rId4"/>
                <a:stretch>
                  <a:fillRect r="-2141"/>
                </a:stretch>
              </a:blipFill>
              <a:ln>
                <a:solidFill>
                  <a:schemeClr val="bg1"/>
                </a:solidFill>
              </a:ln>
            </p:spPr>
            <p:txBody>
              <a:bodyPr/>
              <a:lstStyle/>
              <a:p>
                <a:r>
                  <a:rPr lang="en-US">
                    <a:noFill/>
                  </a:rPr>
                  <a:t> </a:t>
                </a:r>
              </a:p>
            </p:txBody>
          </p:sp>
        </mc:Fallback>
      </mc:AlternateContent>
      <p:pic>
        <p:nvPicPr>
          <p:cNvPr id="3" name="Picture 2">
            <a:extLst>
              <a:ext uri="{FF2B5EF4-FFF2-40B4-BE49-F238E27FC236}">
                <a16:creationId xmlns:a16="http://schemas.microsoft.com/office/drawing/2014/main" id="{7A3BD09F-C5B0-9C17-101F-F4875A232DB3}"/>
              </a:ext>
            </a:extLst>
          </p:cNvPr>
          <p:cNvPicPr>
            <a:picLocks noChangeAspect="1"/>
          </p:cNvPicPr>
          <p:nvPr/>
        </p:nvPicPr>
        <p:blipFill>
          <a:blip r:embed="rId5"/>
          <a:stretch>
            <a:fillRect/>
          </a:stretch>
        </p:blipFill>
        <p:spPr>
          <a:xfrm>
            <a:off x="6270001" y="1890399"/>
            <a:ext cx="5596534" cy="4200436"/>
          </a:xfrm>
          <a:prstGeom prst="rect">
            <a:avLst/>
          </a:prstGeom>
        </p:spPr>
      </p:pic>
    </p:spTree>
    <p:extLst>
      <p:ext uri="{BB962C8B-B14F-4D97-AF65-F5344CB8AC3E}">
        <p14:creationId xmlns:p14="http://schemas.microsoft.com/office/powerpoint/2010/main" val="2020456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79216E4-3612-4925-C00E-242EF4B47FEA}"/>
              </a:ext>
            </a:extLst>
          </p:cNvPr>
          <p:cNvSpPr/>
          <p:nvPr/>
        </p:nvSpPr>
        <p:spPr>
          <a:xfrm>
            <a:off x="4796104" y="1584868"/>
            <a:ext cx="7333901" cy="4571997"/>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t" anchorCtr="0"/>
          <a:lstStyle/>
          <a:p>
            <a:pPr marL="361950" indent="-361950">
              <a:buBlip>
                <a:blip r:embed="rId3"/>
              </a:buBlip>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The non-linear regression problem dataset is created using a </a:t>
            </a:r>
            <a:r>
              <a:rPr lang="en-US" dirty="0">
                <a:solidFill>
                  <a:srgbClr val="00B050"/>
                </a:solidFill>
                <a:latin typeface="Verdana" panose="020B0604030504040204" pitchFamily="34" charset="0"/>
                <a:ea typeface="Verdana" panose="020B0604030504040204" pitchFamily="34" charset="0"/>
                <a:cs typeface="Verdana" panose="020B0604030504040204" pitchFamily="34" charset="0"/>
              </a:rPr>
              <a:t>teacher neural network</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The dataset is generated by the outputs of the neural network for different inputs. The frameworks need to find the code for this teacher neural network. </a:t>
            </a:r>
          </a:p>
          <a:p>
            <a:pPr marL="361950" indent="-361950">
              <a:buBlip>
                <a:blip r:embed="rId3"/>
              </a:buBlip>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The best solution found by AZ has a complexity of 107, while MOAZ has found a solution of complexity 95. But the original complexity of the teacher neural network is 75.</a:t>
            </a:r>
          </a:p>
          <a:p>
            <a:pPr marL="361950" indent="-361950">
              <a:buBlip>
                <a:blip r:embed="rId3"/>
              </a:buBlip>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MOAZ gets multiple approximations of the teacher neural networks where some of the approximations even have lesser complexity than the original network which might have a lot of applications.</a:t>
            </a:r>
          </a:p>
        </p:txBody>
      </p:sp>
      <p:sp>
        <p:nvSpPr>
          <p:cNvPr id="12" name="Rectangle 11">
            <a:extLst>
              <a:ext uri="{FF2B5EF4-FFF2-40B4-BE49-F238E27FC236}">
                <a16:creationId xmlns:a16="http://schemas.microsoft.com/office/drawing/2014/main" id="{CFCC9C2B-A230-EF4B-98EF-184F82DE7775}"/>
              </a:ext>
            </a:extLst>
          </p:cNvPr>
          <p:cNvSpPr/>
          <p:nvPr/>
        </p:nvSpPr>
        <p:spPr>
          <a:xfrm>
            <a:off x="0" y="0"/>
            <a:ext cx="12192000" cy="1451429"/>
          </a:xfrm>
          <a:prstGeom prst="rect">
            <a:avLst/>
          </a:prstGeom>
          <a:solidFill>
            <a:srgbClr val="004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algn="ctr"/>
            <a:r>
              <a:rPr lang="en-US" sz="4000" dirty="0"/>
              <a:t>Results: Non-Linear Regression</a:t>
            </a:r>
          </a:p>
        </p:txBody>
      </p:sp>
      <p:pic>
        <p:nvPicPr>
          <p:cNvPr id="4" name="Picture 3">
            <a:extLst>
              <a:ext uri="{FF2B5EF4-FFF2-40B4-BE49-F238E27FC236}">
                <a16:creationId xmlns:a16="http://schemas.microsoft.com/office/drawing/2014/main" id="{3B2AA731-3F9E-7C35-DAC4-FA7070C87CCB}"/>
              </a:ext>
            </a:extLst>
          </p:cNvPr>
          <p:cNvPicPr>
            <a:picLocks noChangeAspect="1"/>
          </p:cNvPicPr>
          <p:nvPr/>
        </p:nvPicPr>
        <p:blipFill>
          <a:blip r:embed="rId4"/>
          <a:stretch>
            <a:fillRect/>
          </a:stretch>
        </p:blipFill>
        <p:spPr>
          <a:xfrm>
            <a:off x="61995" y="2307331"/>
            <a:ext cx="4734112" cy="3553152"/>
          </a:xfrm>
          <a:prstGeom prst="rect">
            <a:avLst/>
          </a:prstGeom>
        </p:spPr>
      </p:pic>
    </p:spTree>
    <p:extLst>
      <p:ext uri="{BB962C8B-B14F-4D97-AF65-F5344CB8AC3E}">
        <p14:creationId xmlns:p14="http://schemas.microsoft.com/office/powerpoint/2010/main" val="3988953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clusion Stamp Vector Illustration Graphic by Mahmudul-Hassan · Creative  Fabrica">
            <a:extLst>
              <a:ext uri="{FF2B5EF4-FFF2-40B4-BE49-F238E27FC236}">
                <a16:creationId xmlns:a16="http://schemas.microsoft.com/office/drawing/2014/main" id="{D32A6312-651D-4C0E-95DE-2A8196FA00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29220" y="1180532"/>
            <a:ext cx="7324296" cy="4394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091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CC9C2B-A230-EF4B-98EF-184F82DE7775}"/>
              </a:ext>
            </a:extLst>
          </p:cNvPr>
          <p:cNvSpPr/>
          <p:nvPr/>
        </p:nvSpPr>
        <p:spPr>
          <a:xfrm>
            <a:off x="0" y="0"/>
            <a:ext cx="12192000" cy="1451429"/>
          </a:xfrm>
          <a:prstGeom prst="rect">
            <a:avLst/>
          </a:prstGeom>
          <a:solidFill>
            <a:srgbClr val="004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algn="ctr"/>
            <a:r>
              <a:rPr lang="en-US" sz="4000" dirty="0"/>
              <a:t>Conclusions and Future Work</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B79216E4-3612-4925-C00E-242EF4B47FEA}"/>
                  </a:ext>
                </a:extLst>
              </p:cNvPr>
              <p:cNvSpPr/>
              <p:nvPr/>
            </p:nvSpPr>
            <p:spPr>
              <a:xfrm>
                <a:off x="740229" y="1770743"/>
                <a:ext cx="10885715" cy="4571997"/>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t" anchorCtr="0"/>
              <a:lstStyle/>
              <a:p>
                <a:pPr marL="361950" indent="-361950">
                  <a:buBlip>
                    <a:blip r:embed="rId3"/>
                  </a:buBlip>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We have proposed a multi-objective variant of </a:t>
                </a:r>
                <a:r>
                  <a:rPr lang="en-US" dirty="0" err="1">
                    <a:solidFill>
                      <a:schemeClr val="tx1"/>
                    </a:solidFill>
                    <a:latin typeface="Verdana" panose="020B0604030504040204" pitchFamily="34" charset="0"/>
                    <a:ea typeface="Verdana" panose="020B0604030504040204" pitchFamily="34" charset="0"/>
                    <a:cs typeface="Verdana" panose="020B0604030504040204" pitchFamily="34" charset="0"/>
                  </a:rPr>
                  <a:t>AutoML</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-Zero named MOAZ. It has shown the capability of handling two conflicting objectives: Error and Complexity.</a:t>
                </a:r>
              </a:p>
              <a:p>
                <a:pPr marL="361950" indent="-361950">
                  <a:buBlip>
                    <a:blip r:embed="rId3"/>
                  </a:buBlip>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Through the multi-objectivization approach, MOAZ has achieved 87.4% improvement in median complexity and 82% improvement in number of evaluations required before convergence for 4-dimensional linear regression problem.</a:t>
                </a:r>
              </a:p>
              <a:p>
                <a:pPr marL="361950" indent="-361950">
                  <a:buBlip>
                    <a:blip r:embed="rId3"/>
                  </a:buBlip>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Even though we have shown the results with complexity as the secondary objective, it can be any other objective as well.</a:t>
                </a:r>
              </a:p>
              <a:p>
                <a:pPr marL="361950" indent="-361950">
                  <a:buBlip>
                    <a:blip r:embed="rId3"/>
                  </a:buBlip>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In the future, this framework can be extended to many-objective (</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m:t>
                    </m:r>
                  </m:oMath>
                </a14:m>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3 objectives) formulation. It can be applied to several other problems like binary classification, reinforcement learning, etc. Some semantical analysis tools can be involved to remove the unnecessary instructions further.</a:t>
                </a:r>
              </a:p>
              <a:p>
                <a:pPr lvl="1"/>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22" name="Rectangle 21">
                <a:extLst>
                  <a:ext uri="{FF2B5EF4-FFF2-40B4-BE49-F238E27FC236}">
                    <a16:creationId xmlns:a16="http://schemas.microsoft.com/office/drawing/2014/main" id="{B79216E4-3612-4925-C00E-242EF4B47FEA}"/>
                  </a:ext>
                </a:extLst>
              </p:cNvPr>
              <p:cNvSpPr>
                <a:spLocks noRot="1" noChangeAspect="1" noMove="1" noResize="1" noEditPoints="1" noAdjustHandles="1" noChangeArrowheads="1" noChangeShapeType="1" noTextEdit="1"/>
              </p:cNvSpPr>
              <p:nvPr/>
            </p:nvSpPr>
            <p:spPr>
              <a:xfrm>
                <a:off x="740229" y="1770743"/>
                <a:ext cx="10885715" cy="4571997"/>
              </a:xfrm>
              <a:prstGeom prst="rect">
                <a:avLst/>
              </a:prstGeom>
              <a:blipFill>
                <a:blip r:embed="rId4"/>
                <a:stretch>
                  <a:fillRect t="-276"/>
                </a:stretch>
              </a:blipFill>
              <a:ln>
                <a:solidFill>
                  <a:schemeClr val="bg1"/>
                </a:solidFill>
              </a:ln>
            </p:spPr>
            <p:txBody>
              <a:bodyPr/>
              <a:lstStyle/>
              <a:p>
                <a:r>
                  <a:rPr lang="en-US">
                    <a:noFill/>
                  </a:rPr>
                  <a:t> </a:t>
                </a:r>
              </a:p>
            </p:txBody>
          </p:sp>
        </mc:Fallback>
      </mc:AlternateContent>
      <p:sp>
        <p:nvSpPr>
          <p:cNvPr id="2" name="TextBox 1">
            <a:extLst>
              <a:ext uri="{FF2B5EF4-FFF2-40B4-BE49-F238E27FC236}">
                <a16:creationId xmlns:a16="http://schemas.microsoft.com/office/drawing/2014/main" id="{7EF9F764-3F84-3D05-E60A-6AF55A6B177A}"/>
              </a:ext>
            </a:extLst>
          </p:cNvPr>
          <p:cNvSpPr txBox="1"/>
          <p:nvPr/>
        </p:nvSpPr>
        <p:spPr>
          <a:xfrm>
            <a:off x="2610141" y="6111907"/>
            <a:ext cx="7040645" cy="461665"/>
          </a:xfrm>
          <a:prstGeom prst="rect">
            <a:avLst/>
          </a:prstGeom>
          <a:noFill/>
        </p:spPr>
        <p:txBody>
          <a:bodyPr wrap="none" rtlCol="0">
            <a:spAutoFit/>
          </a:bodyPr>
          <a:lstStyle/>
          <a:p>
            <a:r>
              <a:rPr lang="en-US" sz="2400" dirty="0"/>
              <a:t>For further information, visit </a:t>
            </a:r>
            <a:r>
              <a:rPr lang="en-US" sz="2400" dirty="0">
                <a:hlinkClick r:id="rId5"/>
              </a:rPr>
              <a:t>https://www.coin-lab.org</a:t>
            </a:r>
            <a:r>
              <a:rPr lang="en-US" sz="2400" dirty="0"/>
              <a:t> </a:t>
            </a:r>
          </a:p>
        </p:txBody>
      </p:sp>
    </p:spTree>
    <p:extLst>
      <p:ext uri="{BB962C8B-B14F-4D97-AF65-F5344CB8AC3E}">
        <p14:creationId xmlns:p14="http://schemas.microsoft.com/office/powerpoint/2010/main" val="2894561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CC9C2B-A230-EF4B-98EF-184F82DE7775}"/>
              </a:ext>
            </a:extLst>
          </p:cNvPr>
          <p:cNvSpPr/>
          <p:nvPr/>
        </p:nvSpPr>
        <p:spPr>
          <a:xfrm>
            <a:off x="0" y="0"/>
            <a:ext cx="12192000" cy="1451429"/>
          </a:xfrm>
          <a:prstGeom prst="rect">
            <a:avLst/>
          </a:prstGeom>
          <a:solidFill>
            <a:srgbClr val="004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algn="ctr"/>
            <a:r>
              <a:rPr lang="en-US" sz="4000" dirty="0"/>
              <a:t>Thank You !!</a:t>
            </a:r>
          </a:p>
        </p:txBody>
      </p:sp>
      <p:pic>
        <p:nvPicPr>
          <p:cNvPr id="4" name="Picture 3">
            <a:extLst>
              <a:ext uri="{FF2B5EF4-FFF2-40B4-BE49-F238E27FC236}">
                <a16:creationId xmlns:a16="http://schemas.microsoft.com/office/drawing/2014/main" id="{CC075DEA-7618-A08B-7F98-4A6660A4B4D7}"/>
              </a:ext>
            </a:extLst>
          </p:cNvPr>
          <p:cNvPicPr>
            <a:picLocks noChangeAspect="1"/>
          </p:cNvPicPr>
          <p:nvPr/>
        </p:nvPicPr>
        <p:blipFill>
          <a:blip r:embed="rId3"/>
          <a:stretch>
            <a:fillRect/>
          </a:stretch>
        </p:blipFill>
        <p:spPr>
          <a:xfrm>
            <a:off x="3014133" y="1783644"/>
            <a:ext cx="6163734" cy="4622801"/>
          </a:xfrm>
          <a:prstGeom prst="rect">
            <a:avLst/>
          </a:prstGeom>
        </p:spPr>
      </p:pic>
    </p:spTree>
    <p:extLst>
      <p:ext uri="{BB962C8B-B14F-4D97-AF65-F5344CB8AC3E}">
        <p14:creationId xmlns:p14="http://schemas.microsoft.com/office/powerpoint/2010/main" val="2524710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CC9C2B-A230-EF4B-98EF-184F82DE7775}"/>
              </a:ext>
            </a:extLst>
          </p:cNvPr>
          <p:cNvSpPr/>
          <p:nvPr/>
        </p:nvSpPr>
        <p:spPr>
          <a:xfrm>
            <a:off x="0" y="0"/>
            <a:ext cx="12192000" cy="1451429"/>
          </a:xfrm>
          <a:prstGeom prst="rect">
            <a:avLst/>
          </a:prstGeom>
          <a:solidFill>
            <a:srgbClr val="004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algn="ctr"/>
            <a:r>
              <a:rPr lang="en-US" sz="4000" dirty="0"/>
              <a:t>Overview</a:t>
            </a:r>
          </a:p>
        </p:txBody>
      </p:sp>
      <p:sp>
        <p:nvSpPr>
          <p:cNvPr id="22" name="Rectangle 21">
            <a:extLst>
              <a:ext uri="{FF2B5EF4-FFF2-40B4-BE49-F238E27FC236}">
                <a16:creationId xmlns:a16="http://schemas.microsoft.com/office/drawing/2014/main" id="{B79216E4-3612-4925-C00E-242EF4B47FEA}"/>
              </a:ext>
            </a:extLst>
          </p:cNvPr>
          <p:cNvSpPr/>
          <p:nvPr/>
        </p:nvSpPr>
        <p:spPr>
          <a:xfrm>
            <a:off x="653142" y="1615760"/>
            <a:ext cx="10885715" cy="4847033"/>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t" anchorCtr="0"/>
          <a:lstStyle/>
          <a:p>
            <a:pPr marL="361950" indent="-361950">
              <a:buBlip>
                <a:blip r:embed="rId3"/>
              </a:buBlip>
            </a:pPr>
            <a:r>
              <a:rPr lang="en-US" i="1" dirty="0">
                <a:solidFill>
                  <a:schemeClr val="tx1"/>
                </a:solidFill>
                <a:latin typeface="Verdana" panose="020B0604030504040204" pitchFamily="34" charset="0"/>
                <a:ea typeface="Verdana" panose="020B0604030504040204" pitchFamily="34" charset="0"/>
                <a:cs typeface="Verdana" panose="020B0604030504040204" pitchFamily="34" charset="0"/>
              </a:rPr>
              <a:t>Background [4 mins]</a:t>
            </a:r>
          </a:p>
          <a:p>
            <a:pPr marL="819150" lvl="1" indent="-3619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AutoML</a:t>
            </a:r>
          </a:p>
          <a:p>
            <a:pPr marL="819150" lvl="1" indent="-3619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AutoML-Zero framework (by Real et. al. (2020))</a:t>
            </a:r>
          </a:p>
          <a:p>
            <a:pPr marL="1276350" lvl="2" indent="-3619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Introduction</a:t>
            </a:r>
          </a:p>
          <a:p>
            <a:pPr marL="1276350" lvl="2" indent="-3619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Structure</a:t>
            </a:r>
          </a:p>
          <a:p>
            <a:pPr marL="1276350" lvl="2" indent="-3619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Issues</a:t>
            </a:r>
          </a:p>
          <a:p>
            <a:pPr lvl="2"/>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i="1" dirty="0">
                <a:solidFill>
                  <a:schemeClr val="tx1"/>
                </a:solidFill>
                <a:latin typeface="Verdana" panose="020B0604030504040204" pitchFamily="34" charset="0"/>
                <a:ea typeface="Verdana" panose="020B0604030504040204" pitchFamily="34" charset="0"/>
                <a:cs typeface="Verdana" panose="020B0604030504040204" pitchFamily="34" charset="0"/>
              </a:rPr>
              <a:t>MOAZ [5 mins]</a:t>
            </a:r>
          </a:p>
          <a:p>
            <a:pPr marL="819150" lvl="1" indent="-3619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Introduction</a:t>
            </a:r>
          </a:p>
          <a:p>
            <a:pPr marL="819150" lvl="1" indent="-3619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Structure</a:t>
            </a:r>
          </a:p>
          <a:p>
            <a:pPr lvl="1"/>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i="1" dirty="0">
                <a:solidFill>
                  <a:schemeClr val="tx1"/>
                </a:solidFill>
                <a:latin typeface="Verdana" panose="020B0604030504040204" pitchFamily="34" charset="0"/>
                <a:ea typeface="Verdana" panose="020B0604030504040204" pitchFamily="34" charset="0"/>
                <a:cs typeface="Verdana" panose="020B0604030504040204" pitchFamily="34" charset="0"/>
              </a:rPr>
              <a:t>Results and Discussions [5 mins]</a:t>
            </a:r>
          </a:p>
          <a:p>
            <a:pPr marL="819150" lvl="1" indent="-3619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Linear Regression</a:t>
            </a:r>
          </a:p>
          <a:p>
            <a:pPr marL="819150" lvl="1" indent="-3619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Non-Linear Regression</a:t>
            </a:r>
          </a:p>
          <a:p>
            <a:pPr lvl="1"/>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i="1" dirty="0">
                <a:solidFill>
                  <a:schemeClr val="tx1"/>
                </a:solidFill>
                <a:latin typeface="Verdana" panose="020B0604030504040204" pitchFamily="34" charset="0"/>
                <a:ea typeface="Verdana" panose="020B0604030504040204" pitchFamily="34" charset="0"/>
                <a:cs typeface="Verdana" panose="020B0604030504040204" pitchFamily="34" charset="0"/>
              </a:rPr>
              <a:t>Conclusions [1 min]</a:t>
            </a: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93134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CC9C2B-A230-EF4B-98EF-184F82DE7775}"/>
              </a:ext>
            </a:extLst>
          </p:cNvPr>
          <p:cNvSpPr/>
          <p:nvPr/>
        </p:nvSpPr>
        <p:spPr>
          <a:xfrm>
            <a:off x="0" y="0"/>
            <a:ext cx="12192000" cy="1451429"/>
          </a:xfrm>
          <a:prstGeom prst="rect">
            <a:avLst/>
          </a:prstGeom>
          <a:solidFill>
            <a:srgbClr val="004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algn="ctr"/>
            <a:r>
              <a:rPr lang="en-US" sz="4000" dirty="0"/>
              <a:t>AutoML: Automated Machine Learning</a:t>
            </a:r>
          </a:p>
        </p:txBody>
      </p:sp>
      <p:sp>
        <p:nvSpPr>
          <p:cNvPr id="22" name="Rectangle 21">
            <a:extLst>
              <a:ext uri="{FF2B5EF4-FFF2-40B4-BE49-F238E27FC236}">
                <a16:creationId xmlns:a16="http://schemas.microsoft.com/office/drawing/2014/main" id="{B79216E4-3612-4925-C00E-242EF4B47FEA}"/>
              </a:ext>
            </a:extLst>
          </p:cNvPr>
          <p:cNvSpPr/>
          <p:nvPr/>
        </p:nvSpPr>
        <p:spPr>
          <a:xfrm>
            <a:off x="6036991" y="1578830"/>
            <a:ext cx="5974387" cy="4995866"/>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t" anchorCtr="0"/>
          <a:lstStyle/>
          <a:p>
            <a:pPr lvl="2"/>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Bottleneck in Traditional Machine Learning (ML)</a:t>
            </a:r>
          </a:p>
          <a:p>
            <a:pPr marL="800100" lvl="1" indent="-34290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Developing ML algorithms for a field requires significant human intervention, design expertise and resources.</a:t>
            </a:r>
          </a:p>
          <a:p>
            <a:pPr marL="800100" lvl="1" indent="-34290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Algorithms require separate operators tuned for different types of problems/data.</a:t>
            </a:r>
          </a:p>
          <a:p>
            <a:pPr lvl="1"/>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AutoML – A way of removing the bottleneck</a:t>
            </a:r>
          </a:p>
          <a:p>
            <a:pPr marL="800100" lvl="1" indent="-34290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AutoML is a systematic way to automatically find a working ML algorithm for a problem class.</a:t>
            </a:r>
          </a:p>
          <a:p>
            <a:pPr marL="800100" lvl="1" indent="-34290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It is an upper-level automation over traditional ML.</a:t>
            </a:r>
          </a:p>
          <a:p>
            <a:pPr marL="800100" lvl="1" indent="-34290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The field is still not perfect for high scale ML, but it has seen tremendous progress over recent years.</a:t>
            </a:r>
          </a:p>
        </p:txBody>
      </p:sp>
      <p:pic>
        <p:nvPicPr>
          <p:cNvPr id="11" name="Picture 4" descr="DeepMind claims its new code-generating system is competitive with human  programmers : r/Futurology">
            <a:extLst>
              <a:ext uri="{FF2B5EF4-FFF2-40B4-BE49-F238E27FC236}">
                <a16:creationId xmlns:a16="http://schemas.microsoft.com/office/drawing/2014/main" id="{104CA9A6-A42F-8316-D532-A03E8A32BD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052" y="1733904"/>
            <a:ext cx="2255782" cy="11278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E852C8F2-B3B3-FD94-63DE-DA5FC4C988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6514" y="3036051"/>
            <a:ext cx="2684821" cy="17866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Classification Using MobileNet | CampK12 Project">
            <a:extLst>
              <a:ext uri="{FF2B5EF4-FFF2-40B4-BE49-F238E27FC236}">
                <a16:creationId xmlns:a16="http://schemas.microsoft.com/office/drawing/2014/main" id="{4EC6C2D0-586B-53AE-F82A-7E2F0DB5C5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1816" y="4941260"/>
            <a:ext cx="3110896" cy="17421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ding On Screen PNG Transparent Images Free Download | Vector Files |  Pngtree">
            <a:extLst>
              <a:ext uri="{FF2B5EF4-FFF2-40B4-BE49-F238E27FC236}">
                <a16:creationId xmlns:a16="http://schemas.microsoft.com/office/drawing/2014/main" id="{6E0C5649-A22D-5C91-CE4A-27DF26F6C9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052" b="7572"/>
          <a:stretch/>
        </p:blipFill>
        <p:spPr bwMode="auto">
          <a:xfrm>
            <a:off x="4303441" y="1578830"/>
            <a:ext cx="1733550" cy="142802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Elbow Connector 17">
            <a:extLst>
              <a:ext uri="{FF2B5EF4-FFF2-40B4-BE49-F238E27FC236}">
                <a16:creationId xmlns:a16="http://schemas.microsoft.com/office/drawing/2014/main" id="{690E8054-2A13-8E6D-F7C3-382592C7CD69}"/>
              </a:ext>
            </a:extLst>
          </p:cNvPr>
          <p:cNvCxnSpPr>
            <a:cxnSpLocks/>
            <a:stCxn id="11" idx="2"/>
            <a:endCxn id="14" idx="1"/>
          </p:cNvCxnSpPr>
          <p:nvPr/>
        </p:nvCxnSpPr>
        <p:spPr>
          <a:xfrm rot="16200000" flipH="1">
            <a:off x="1236944" y="3089793"/>
            <a:ext cx="1067569" cy="611571"/>
          </a:xfrm>
          <a:prstGeom prst="bentConnector2">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3D2741A8-4B05-6AFF-D32A-7B1071CE849A}"/>
              </a:ext>
            </a:extLst>
          </p:cNvPr>
          <p:cNvCxnSpPr>
            <a:cxnSpLocks/>
            <a:stCxn id="1036" idx="2"/>
            <a:endCxn id="14" idx="3"/>
          </p:cNvCxnSpPr>
          <p:nvPr/>
        </p:nvCxnSpPr>
        <p:spPr>
          <a:xfrm rot="5400000">
            <a:off x="4504519" y="3263667"/>
            <a:ext cx="922514" cy="408881"/>
          </a:xfrm>
          <a:prstGeom prst="bentConnector2">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DC4F6AE-AE77-EECB-BDF2-56DF361AC5DB}"/>
              </a:ext>
            </a:extLst>
          </p:cNvPr>
          <p:cNvCxnSpPr>
            <a:cxnSpLocks/>
            <a:stCxn id="14" idx="2"/>
          </p:cNvCxnSpPr>
          <p:nvPr/>
        </p:nvCxnSpPr>
        <p:spPr>
          <a:xfrm>
            <a:off x="3418925" y="4822677"/>
            <a:ext cx="0" cy="5033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6B9902E-8EA0-C63D-240E-4D51A5096976}"/>
              </a:ext>
            </a:extLst>
          </p:cNvPr>
          <p:cNvSpPr txBox="1"/>
          <p:nvPr/>
        </p:nvSpPr>
        <p:spPr>
          <a:xfrm rot="16200000">
            <a:off x="788957" y="3258471"/>
            <a:ext cx="1090363" cy="261610"/>
          </a:xfrm>
          <a:prstGeom prst="rect">
            <a:avLst/>
          </a:prstGeom>
          <a:noFill/>
        </p:spPr>
        <p:txBody>
          <a:bodyPr wrap="none" rtlCol="0">
            <a:spAutoFit/>
          </a:bodyPr>
          <a:lstStyle/>
          <a:p>
            <a:r>
              <a:rPr lang="en-US" sz="1100" dirty="0"/>
              <a:t>Traditional Way</a:t>
            </a:r>
          </a:p>
        </p:txBody>
      </p:sp>
      <p:sp>
        <p:nvSpPr>
          <p:cNvPr id="42" name="TextBox 41">
            <a:extLst>
              <a:ext uri="{FF2B5EF4-FFF2-40B4-BE49-F238E27FC236}">
                <a16:creationId xmlns:a16="http://schemas.microsoft.com/office/drawing/2014/main" id="{ADD1BD73-D2CA-39B2-DD5D-91BD2BA1A1D5}"/>
              </a:ext>
            </a:extLst>
          </p:cNvPr>
          <p:cNvSpPr txBox="1"/>
          <p:nvPr/>
        </p:nvSpPr>
        <p:spPr>
          <a:xfrm rot="5400000">
            <a:off x="4814700" y="3369476"/>
            <a:ext cx="928459" cy="261610"/>
          </a:xfrm>
          <a:prstGeom prst="rect">
            <a:avLst/>
          </a:prstGeom>
          <a:noFill/>
        </p:spPr>
        <p:txBody>
          <a:bodyPr wrap="none" rtlCol="0">
            <a:spAutoFit/>
          </a:bodyPr>
          <a:lstStyle/>
          <a:p>
            <a:r>
              <a:rPr lang="en-US" sz="1100" dirty="0"/>
              <a:t>AutoML Way</a:t>
            </a:r>
          </a:p>
        </p:txBody>
      </p:sp>
      <p:sp>
        <p:nvSpPr>
          <p:cNvPr id="44" name="TextBox 43">
            <a:extLst>
              <a:ext uri="{FF2B5EF4-FFF2-40B4-BE49-F238E27FC236}">
                <a16:creationId xmlns:a16="http://schemas.microsoft.com/office/drawing/2014/main" id="{41DA12DE-B006-D5F9-10C5-AF831E294919}"/>
              </a:ext>
            </a:extLst>
          </p:cNvPr>
          <p:cNvSpPr txBox="1"/>
          <p:nvPr/>
        </p:nvSpPr>
        <p:spPr>
          <a:xfrm rot="5400000">
            <a:off x="1013387" y="3243958"/>
            <a:ext cx="1135247" cy="261610"/>
          </a:xfrm>
          <a:prstGeom prst="rect">
            <a:avLst/>
          </a:prstGeom>
          <a:noFill/>
        </p:spPr>
        <p:txBody>
          <a:bodyPr wrap="none" rtlCol="0">
            <a:spAutoFit/>
          </a:bodyPr>
          <a:lstStyle/>
          <a:p>
            <a:r>
              <a:rPr lang="en-US" sz="1100" dirty="0"/>
              <a:t>Human Designer</a:t>
            </a:r>
          </a:p>
        </p:txBody>
      </p:sp>
      <p:sp>
        <p:nvSpPr>
          <p:cNvPr id="45" name="TextBox 44">
            <a:extLst>
              <a:ext uri="{FF2B5EF4-FFF2-40B4-BE49-F238E27FC236}">
                <a16:creationId xmlns:a16="http://schemas.microsoft.com/office/drawing/2014/main" id="{F0EE8FC1-AD7D-3429-79AD-98C20E5F8E93}"/>
              </a:ext>
            </a:extLst>
          </p:cNvPr>
          <p:cNvSpPr txBox="1"/>
          <p:nvPr/>
        </p:nvSpPr>
        <p:spPr>
          <a:xfrm rot="16200000">
            <a:off x="4541695" y="3302530"/>
            <a:ext cx="973343" cy="261610"/>
          </a:xfrm>
          <a:prstGeom prst="rect">
            <a:avLst/>
          </a:prstGeom>
          <a:noFill/>
        </p:spPr>
        <p:txBody>
          <a:bodyPr wrap="none" rtlCol="0">
            <a:spAutoFit/>
          </a:bodyPr>
          <a:lstStyle/>
          <a:p>
            <a:r>
              <a:rPr lang="en-US" sz="1100" dirty="0"/>
              <a:t>Algo Designer</a:t>
            </a:r>
          </a:p>
        </p:txBody>
      </p:sp>
    </p:spTree>
    <p:extLst>
      <p:ext uri="{BB962C8B-B14F-4D97-AF65-F5344CB8AC3E}">
        <p14:creationId xmlns:p14="http://schemas.microsoft.com/office/powerpoint/2010/main" val="2233517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79216E4-3612-4925-C00E-242EF4B47FEA}"/>
              </a:ext>
            </a:extLst>
          </p:cNvPr>
          <p:cNvSpPr/>
          <p:nvPr/>
        </p:nvSpPr>
        <p:spPr>
          <a:xfrm>
            <a:off x="142034" y="1321292"/>
            <a:ext cx="6010796" cy="5327481"/>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t" anchorCtr="0"/>
          <a:lstStyle/>
          <a:p>
            <a:pPr lvl="2"/>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Problems in </a:t>
            </a:r>
            <a:r>
              <a:rPr lang="en-US" dirty="0" err="1">
                <a:solidFill>
                  <a:srgbClr val="FF0000"/>
                </a:solidFill>
                <a:latin typeface="Verdana" panose="020B0604030504040204" pitchFamily="34" charset="0"/>
                <a:ea typeface="Verdana" panose="020B0604030504040204" pitchFamily="34" charset="0"/>
                <a:cs typeface="Verdana" panose="020B0604030504040204" pitchFamily="34" charset="0"/>
              </a:rPr>
              <a:t>AutoML</a:t>
            </a:r>
            <a:r>
              <a:rPr lang="en-US" dirty="0">
                <a:solidFill>
                  <a:srgbClr val="FF0000"/>
                </a:solidFill>
                <a:latin typeface="Verdana" panose="020B0604030504040204" pitchFamily="34" charset="0"/>
                <a:ea typeface="Verdana" panose="020B0604030504040204" pitchFamily="34" charset="0"/>
                <a:cs typeface="Verdana" panose="020B0604030504040204" pitchFamily="34" charset="0"/>
              </a:rPr>
              <a:t>:</a:t>
            </a:r>
          </a:p>
          <a:p>
            <a:pPr marL="819150" lvl="1" indent="-3619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AutoML searches for good solutions out of billions of possibilities, which is not trivial.</a:t>
            </a:r>
          </a:p>
          <a:p>
            <a:pPr lvl="1"/>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819150" lvl="1" indent="-3619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Usually, a smaller search space with reasonable operators is designed for particular problem classes. They are not usually generic.</a:t>
            </a:r>
          </a:p>
          <a:p>
            <a:pPr lvl="1"/>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lvl="1"/>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dirty="0" err="1">
                <a:solidFill>
                  <a:srgbClr val="FF0000"/>
                </a:solidFill>
                <a:latin typeface="Verdana" panose="020B0604030504040204" pitchFamily="34" charset="0"/>
                <a:ea typeface="Verdana" panose="020B0604030504040204" pitchFamily="34" charset="0"/>
                <a:cs typeface="Verdana" panose="020B0604030504040204" pitchFamily="34" charset="0"/>
              </a:rPr>
              <a:t>AutoML</a:t>
            </a:r>
            <a:r>
              <a:rPr lang="en-US" dirty="0">
                <a:solidFill>
                  <a:srgbClr val="FF0000"/>
                </a:solidFill>
                <a:latin typeface="Verdana" panose="020B0604030504040204" pitchFamily="34" charset="0"/>
                <a:ea typeface="Verdana" panose="020B0604030504040204" pitchFamily="34" charset="0"/>
                <a:cs typeface="Verdana" panose="020B0604030504040204" pitchFamily="34" charset="0"/>
              </a:rPr>
              <a:t>-Zero</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Evolving Machine Learning Algorithms from Scratch</a:t>
            </a:r>
          </a:p>
          <a:p>
            <a:pPr marL="819150" lvl="1" indent="-3619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Real et al.’s AZ was the first framework that used 65 high-school level operators in the search space and was able to provide solutions to regression and binary image classification.</a:t>
            </a:r>
          </a:p>
          <a:p>
            <a:pPr marL="1257300" lvl="2" indent="-342900">
              <a:buFont typeface="Arial" panose="020B0604020202020204" pitchFamily="34" charset="0"/>
              <a:buChar char="•"/>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1257300" lvl="2" indent="-342900">
              <a:buFont typeface="Arial" panose="020B0604020202020204" pitchFamily="34" charset="0"/>
              <a:buChar char="•"/>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a:extLst>
              <a:ext uri="{FF2B5EF4-FFF2-40B4-BE49-F238E27FC236}">
                <a16:creationId xmlns:a16="http://schemas.microsoft.com/office/drawing/2014/main" id="{CFCC9C2B-A230-EF4B-98EF-184F82DE7775}"/>
              </a:ext>
            </a:extLst>
          </p:cNvPr>
          <p:cNvSpPr/>
          <p:nvPr/>
        </p:nvSpPr>
        <p:spPr>
          <a:xfrm>
            <a:off x="0" y="0"/>
            <a:ext cx="12192000" cy="1451429"/>
          </a:xfrm>
          <a:prstGeom prst="rect">
            <a:avLst/>
          </a:prstGeom>
          <a:solidFill>
            <a:srgbClr val="004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algn="ctr"/>
            <a:r>
              <a:rPr lang="en-US" sz="4000" dirty="0" err="1"/>
              <a:t>AutoML</a:t>
            </a:r>
            <a:r>
              <a:rPr lang="en-US" sz="4000" dirty="0"/>
              <a:t>-Zero: Introduction</a:t>
            </a:r>
          </a:p>
        </p:txBody>
      </p:sp>
      <p:pic>
        <p:nvPicPr>
          <p:cNvPr id="3" name="Picture 2">
            <a:extLst>
              <a:ext uri="{FF2B5EF4-FFF2-40B4-BE49-F238E27FC236}">
                <a16:creationId xmlns:a16="http://schemas.microsoft.com/office/drawing/2014/main" id="{9F0FDCE6-651B-8368-414C-275A3F4986FB}"/>
              </a:ext>
            </a:extLst>
          </p:cNvPr>
          <p:cNvPicPr>
            <a:picLocks noChangeAspect="1"/>
          </p:cNvPicPr>
          <p:nvPr/>
        </p:nvPicPr>
        <p:blipFill>
          <a:blip r:embed="rId4"/>
          <a:stretch>
            <a:fillRect/>
          </a:stretch>
        </p:blipFill>
        <p:spPr>
          <a:xfrm>
            <a:off x="6152830" y="2418887"/>
            <a:ext cx="5979547" cy="3543435"/>
          </a:xfrm>
          <a:prstGeom prst="rect">
            <a:avLst/>
          </a:prstGeom>
        </p:spPr>
      </p:pic>
    </p:spTree>
    <p:extLst>
      <p:ext uri="{BB962C8B-B14F-4D97-AF65-F5344CB8AC3E}">
        <p14:creationId xmlns:p14="http://schemas.microsoft.com/office/powerpoint/2010/main" val="4276795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CC9C2B-A230-EF4B-98EF-184F82DE7775}"/>
              </a:ext>
            </a:extLst>
          </p:cNvPr>
          <p:cNvSpPr/>
          <p:nvPr/>
        </p:nvSpPr>
        <p:spPr>
          <a:xfrm>
            <a:off x="0" y="0"/>
            <a:ext cx="12192000" cy="1451429"/>
          </a:xfrm>
          <a:prstGeom prst="rect">
            <a:avLst/>
          </a:prstGeom>
          <a:solidFill>
            <a:srgbClr val="004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algn="ctr"/>
            <a:r>
              <a:rPr lang="en-US" sz="4000" dirty="0" err="1"/>
              <a:t>AutoML</a:t>
            </a:r>
            <a:r>
              <a:rPr lang="en-US" sz="4000" dirty="0"/>
              <a:t>-Zero: Structure</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B79216E4-3612-4925-C00E-242EF4B47FEA}"/>
                  </a:ext>
                </a:extLst>
              </p:cNvPr>
              <p:cNvSpPr/>
              <p:nvPr/>
            </p:nvSpPr>
            <p:spPr>
              <a:xfrm>
                <a:off x="4584738" y="1520302"/>
                <a:ext cx="7607261" cy="395989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t" anchorCtr="0"/>
              <a:lstStyle/>
              <a:p>
                <a:pPr lvl="2"/>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Any AutoML framework can be represented by specifying a few information about the structure.</a:t>
                </a:r>
              </a:p>
              <a:p>
                <a:pPr marL="819150" lvl="1" indent="-361950">
                  <a:buFont typeface="Arial" panose="020B0604020202020204" pitchFamily="34" charset="0"/>
                  <a:buChar char="•"/>
                </a:pP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Solution Representation:</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Any solution in </a:t>
                </a:r>
                <a:r>
                  <a:rPr lang="en-US" dirty="0" err="1">
                    <a:solidFill>
                      <a:schemeClr val="tx1"/>
                    </a:solidFill>
                    <a:latin typeface="Verdana" panose="020B0604030504040204" pitchFamily="34" charset="0"/>
                    <a:ea typeface="Verdana" panose="020B0604030504040204" pitchFamily="34" charset="0"/>
                    <a:cs typeface="Verdana" panose="020B0604030504040204" pitchFamily="34" charset="0"/>
                  </a:rPr>
                  <a:t>AutoML</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-Zero can be represented by mentioning sequential instructions under three different components: </a:t>
                </a:r>
                <a14:m>
                  <m:oMath xmlns:m="http://schemas.openxmlformats.org/officeDocument/2006/math">
                    <m:r>
                      <a:rPr lang="en-US" i="1" dirty="0" smtClean="0">
                        <a:solidFill>
                          <a:schemeClr val="tx1"/>
                        </a:solidFill>
                        <a:latin typeface="Cambria Math" panose="02040503050406030204" pitchFamily="18" charset="0"/>
                      </a:rPr>
                      <m:t>𝑆𝑒𝑡𝑢𝑝</m:t>
                    </m:r>
                  </m:oMath>
                </a14:m>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a:t>
                </a:r>
                <a14:m>
                  <m:oMath xmlns:m="http://schemas.openxmlformats.org/officeDocument/2006/math">
                    <m:r>
                      <a:rPr lang="en-US" i="1" dirty="0" smtClean="0">
                        <a:solidFill>
                          <a:schemeClr val="tx1"/>
                        </a:solidFill>
                        <a:latin typeface="Cambria Math" panose="02040503050406030204" pitchFamily="18" charset="0"/>
                      </a:rPr>
                      <m:t>𝑃𝑟𝑒𝑑𝑖𝑐𝑡</m:t>
                    </m:r>
                  </m:oMath>
                </a14:m>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and </a:t>
                </a:r>
                <a14:m>
                  <m:oMath xmlns:m="http://schemas.openxmlformats.org/officeDocument/2006/math">
                    <m:r>
                      <a:rPr lang="en-US" i="1" dirty="0" smtClean="0">
                        <a:solidFill>
                          <a:schemeClr val="tx1"/>
                        </a:solidFill>
                        <a:latin typeface="Cambria Math" panose="02040503050406030204" pitchFamily="18" charset="0"/>
                      </a:rPr>
                      <m:t>𝐿𝑒𝑎𝑟𝑛</m:t>
                    </m:r>
                  </m:oMath>
                </a14:m>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marL="819150" lvl="1" indent="-361950">
                  <a:buFont typeface="Arial" panose="020B0604020202020204" pitchFamily="34" charset="0"/>
                  <a:buChar char="•"/>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819150" lvl="1" indent="-361950">
                  <a:buFont typeface="Arial" panose="020B0604020202020204" pitchFamily="34" charset="0"/>
                  <a:buChar char="•"/>
                </a:pP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Search Space:</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IN" dirty="0">
                    <a:latin typeface="Verdana" panose="020B0604030504040204" pitchFamily="34" charset="0"/>
                    <a:ea typeface="Verdana" panose="020B0604030504040204" pitchFamily="34" charset="0"/>
                    <a:cs typeface="Verdana" panose="020B0604030504040204" pitchFamily="34" charset="0"/>
                  </a:rPr>
                  <a:t>The AZ search space consists of 65 fundamental operations like addition, subtraction, multiplication, etc. </a:t>
                </a:r>
                <a:br>
                  <a:rPr lang="en-IN" dirty="0">
                    <a:latin typeface="Verdana" panose="020B0604030504040204" pitchFamily="34" charset="0"/>
                    <a:ea typeface="Verdana" panose="020B0604030504040204" pitchFamily="34" charset="0"/>
                    <a:cs typeface="Verdana" panose="020B0604030504040204" pitchFamily="34" charset="0"/>
                  </a:rPr>
                </a:br>
                <a:endParaRPr lang="en-IN" dirty="0">
                  <a:latin typeface="Verdana" panose="020B0604030504040204" pitchFamily="34" charset="0"/>
                  <a:ea typeface="Verdana" panose="020B0604030504040204" pitchFamily="34" charset="0"/>
                  <a:cs typeface="Verdana" panose="020B0604030504040204" pitchFamily="34" charset="0"/>
                </a:endParaRPr>
              </a:p>
              <a:p>
                <a:pPr marL="819150" lvl="1" indent="-361950">
                  <a:buFont typeface="Arial" panose="020B0604020202020204" pitchFamily="34" charset="0"/>
                  <a:buChar char="•"/>
                </a:pPr>
                <a:r>
                  <a:rPr lang="en-IN" b="1" dirty="0">
                    <a:solidFill>
                      <a:schemeClr val="tx1"/>
                    </a:solidFill>
                    <a:latin typeface="Verdana" panose="020B0604030504040204" pitchFamily="34" charset="0"/>
                    <a:ea typeface="Verdana" panose="020B0604030504040204" pitchFamily="34" charset="0"/>
                    <a:cs typeface="Verdana" panose="020B0604030504040204" pitchFamily="34" charset="0"/>
                  </a:rPr>
                  <a:t>Search Algorithm:</a:t>
                </a:r>
                <a:r>
                  <a:rPr lang="en-IN" dirty="0">
                    <a:solidFill>
                      <a:schemeClr val="tx1"/>
                    </a:solidFill>
                    <a:latin typeface="Verdana" panose="020B0604030504040204" pitchFamily="34" charset="0"/>
                    <a:ea typeface="Verdana" panose="020B0604030504040204" pitchFamily="34" charset="0"/>
                    <a:cs typeface="Verdana" panose="020B0604030504040204" pitchFamily="34" charset="0"/>
                  </a:rPr>
                  <a:t> Regularized Evolution (RE).</a:t>
                </a:r>
              </a:p>
              <a:p>
                <a:pPr marL="819150" lvl="1" indent="-361950">
                  <a:buFont typeface="Arial" panose="020B0604020202020204" pitchFamily="34" charset="0"/>
                  <a:buChar char="•"/>
                </a:pPr>
                <a:endParaRPr lang="en-IN"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819150" lvl="1" indent="-361950">
                  <a:buFont typeface="Arial" panose="020B0604020202020204" pitchFamily="34" charset="0"/>
                  <a:buChar char="•"/>
                </a:pPr>
                <a:r>
                  <a:rPr lang="en-IN" b="1" dirty="0">
                    <a:solidFill>
                      <a:schemeClr val="tx1"/>
                    </a:solidFill>
                    <a:latin typeface="Verdana" panose="020B0604030504040204" pitchFamily="34" charset="0"/>
                    <a:ea typeface="Verdana" panose="020B0604030504040204" pitchFamily="34" charset="0"/>
                    <a:cs typeface="Verdana" panose="020B0604030504040204" pitchFamily="34" charset="0"/>
                  </a:rPr>
                  <a:t>Evaluation:</a:t>
                </a:r>
                <a:r>
                  <a:rPr lang="en-IN" dirty="0">
                    <a:solidFill>
                      <a:schemeClr val="tx1"/>
                    </a:solidFill>
                    <a:latin typeface="Verdana" panose="020B0604030504040204" pitchFamily="34" charset="0"/>
                    <a:ea typeface="Verdana" panose="020B0604030504040204" pitchFamily="34" charset="0"/>
                    <a:cs typeface="Verdana" panose="020B0604030504040204" pitchFamily="34" charset="0"/>
                  </a:rPr>
                  <a:t> AZ uses multiple datasets with individual train and test subparts. The discovered algorithms are trained and tested on each individual dataset. The mean test accuracy serves as the fitness of the algorithm.</a:t>
                </a: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1257300" lvl="2" indent="-342900">
                  <a:buFont typeface="Arial" panose="020B0604020202020204" pitchFamily="34" charset="0"/>
                  <a:buChar char="•"/>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1257300" lvl="2" indent="-342900">
                  <a:buFont typeface="Arial" panose="020B0604020202020204" pitchFamily="34" charset="0"/>
                  <a:buChar char="•"/>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22" name="Rectangle 21">
                <a:extLst>
                  <a:ext uri="{FF2B5EF4-FFF2-40B4-BE49-F238E27FC236}">
                    <a16:creationId xmlns:a16="http://schemas.microsoft.com/office/drawing/2014/main" id="{B79216E4-3612-4925-C00E-242EF4B47FEA}"/>
                  </a:ext>
                </a:extLst>
              </p:cNvPr>
              <p:cNvSpPr>
                <a:spLocks noRot="1" noChangeAspect="1" noMove="1" noResize="1" noEditPoints="1" noAdjustHandles="1" noChangeArrowheads="1" noChangeShapeType="1" noTextEdit="1"/>
              </p:cNvSpPr>
              <p:nvPr/>
            </p:nvSpPr>
            <p:spPr>
              <a:xfrm>
                <a:off x="4584738" y="1520302"/>
                <a:ext cx="7607261" cy="3959892"/>
              </a:xfrm>
              <a:prstGeom prst="rect">
                <a:avLst/>
              </a:prstGeom>
              <a:blipFill>
                <a:blip r:embed="rId4"/>
                <a:stretch>
                  <a:fillRect r="-499" b="-28981"/>
                </a:stretch>
              </a:blipFill>
              <a:ln>
                <a:solidFill>
                  <a:schemeClr val="bg1"/>
                </a:solidFill>
              </a:ln>
            </p:spPr>
            <p:txBody>
              <a:bodyPr/>
              <a:lstStyle/>
              <a:p>
                <a:r>
                  <a:rPr lang="en-US">
                    <a:noFill/>
                  </a:rPr>
                  <a:t> </a:t>
                </a:r>
              </a:p>
            </p:txBody>
          </p:sp>
        </mc:Fallback>
      </mc:AlternateContent>
      <p:grpSp>
        <p:nvGrpSpPr>
          <p:cNvPr id="2" name="Group 1">
            <a:extLst>
              <a:ext uri="{FF2B5EF4-FFF2-40B4-BE49-F238E27FC236}">
                <a16:creationId xmlns:a16="http://schemas.microsoft.com/office/drawing/2014/main" id="{BFBB5CF7-F4AC-9773-61AA-1A229B77474F}"/>
              </a:ext>
            </a:extLst>
          </p:cNvPr>
          <p:cNvGrpSpPr/>
          <p:nvPr/>
        </p:nvGrpSpPr>
        <p:grpSpPr>
          <a:xfrm>
            <a:off x="187156" y="2196539"/>
            <a:ext cx="4400418" cy="3720401"/>
            <a:chOff x="658253" y="2440556"/>
            <a:chExt cx="3928145" cy="3248130"/>
          </a:xfrm>
        </p:grpSpPr>
        <p:pic>
          <p:nvPicPr>
            <p:cNvPr id="4" name="Picture 3" descr="A screenshot of a computer program&#10;&#10;Description automatically generated with low confidence">
              <a:extLst>
                <a:ext uri="{FF2B5EF4-FFF2-40B4-BE49-F238E27FC236}">
                  <a16:creationId xmlns:a16="http://schemas.microsoft.com/office/drawing/2014/main" id="{0EE91D25-D244-563C-2883-CEEC419DFA10}"/>
                </a:ext>
              </a:extLst>
            </p:cNvPr>
            <p:cNvPicPr>
              <a:picLocks noChangeAspect="1"/>
            </p:cNvPicPr>
            <p:nvPr/>
          </p:nvPicPr>
          <p:blipFill rotWithShape="1">
            <a:blip r:embed="rId5"/>
            <a:srcRect l="1048" t="2856"/>
            <a:stretch/>
          </p:blipFill>
          <p:spPr>
            <a:xfrm>
              <a:off x="740926" y="2440556"/>
              <a:ext cx="3845472" cy="3232368"/>
            </a:xfrm>
            <a:prstGeom prst="rect">
              <a:avLst/>
            </a:prstGeom>
          </p:spPr>
        </p:pic>
        <p:sp>
          <p:nvSpPr>
            <p:cNvPr id="5" name="Rounded Rectangle 4">
              <a:extLst>
                <a:ext uri="{FF2B5EF4-FFF2-40B4-BE49-F238E27FC236}">
                  <a16:creationId xmlns:a16="http://schemas.microsoft.com/office/drawing/2014/main" id="{C39ABF61-1B30-4B09-5C2C-130F33599506}"/>
                </a:ext>
              </a:extLst>
            </p:cNvPr>
            <p:cNvSpPr/>
            <p:nvPr/>
          </p:nvSpPr>
          <p:spPr>
            <a:xfrm>
              <a:off x="658253" y="2743199"/>
              <a:ext cx="3925614" cy="804041"/>
            </a:xfrm>
            <a:prstGeom prst="roundRect">
              <a:avLst/>
            </a:prstGeom>
            <a:noFill/>
            <a:ln w="254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94E093EA-9A37-2B3D-37A0-298F4966E0A5}"/>
                </a:ext>
              </a:extLst>
            </p:cNvPr>
            <p:cNvSpPr/>
            <p:nvPr/>
          </p:nvSpPr>
          <p:spPr>
            <a:xfrm>
              <a:off x="658253" y="3578771"/>
              <a:ext cx="3925614" cy="646387"/>
            </a:xfrm>
            <a:prstGeom prst="roundRect">
              <a:avLst/>
            </a:pr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21D2A3DF-B35A-6CCA-53E8-F7F359395D79}"/>
                </a:ext>
              </a:extLst>
            </p:cNvPr>
            <p:cNvSpPr/>
            <p:nvPr/>
          </p:nvSpPr>
          <p:spPr>
            <a:xfrm>
              <a:off x="658253" y="4256687"/>
              <a:ext cx="3925614" cy="1431999"/>
            </a:xfrm>
            <a:prstGeom prst="roundRect">
              <a:avLst/>
            </a:prstGeom>
            <a:noFill/>
            <a:ln w="254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70489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CC9C2B-A230-EF4B-98EF-184F82DE7775}"/>
              </a:ext>
            </a:extLst>
          </p:cNvPr>
          <p:cNvSpPr/>
          <p:nvPr/>
        </p:nvSpPr>
        <p:spPr>
          <a:xfrm>
            <a:off x="0" y="0"/>
            <a:ext cx="12192000" cy="1451429"/>
          </a:xfrm>
          <a:prstGeom prst="rect">
            <a:avLst/>
          </a:prstGeom>
          <a:solidFill>
            <a:srgbClr val="004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algn="ctr"/>
            <a:r>
              <a:rPr lang="en-US" sz="4000" dirty="0" err="1"/>
              <a:t>AutoML</a:t>
            </a:r>
            <a:r>
              <a:rPr lang="en-US" sz="4000" dirty="0"/>
              <a:t>-Zero: Issues</a:t>
            </a:r>
          </a:p>
        </p:txBody>
      </p:sp>
      <mc:AlternateContent xmlns:mc="http://schemas.openxmlformats.org/markup-compatibility/2006">
        <mc:Choice xmlns:a14="http://schemas.microsoft.com/office/drawing/2010/main" Requires="a14">
          <p:sp>
            <p:nvSpPr>
              <p:cNvPr id="22" name="Rectangle 21">
                <a:extLst>
                  <a:ext uri="{FF2B5EF4-FFF2-40B4-BE49-F238E27FC236}">
                    <a16:creationId xmlns:a16="http://schemas.microsoft.com/office/drawing/2014/main" id="{B79216E4-3612-4925-C00E-242EF4B47FEA}"/>
                  </a:ext>
                </a:extLst>
              </p:cNvPr>
              <p:cNvSpPr/>
              <p:nvPr/>
            </p:nvSpPr>
            <p:spPr>
              <a:xfrm>
                <a:off x="538751" y="1770742"/>
                <a:ext cx="6584537" cy="4571997"/>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t" anchorCtr="0"/>
              <a:lstStyle/>
              <a:p>
                <a:pPr lvl="2"/>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Single-objective formulation</a:t>
                </a:r>
              </a:p>
              <a:p>
                <a:pPr marL="819150" lvl="1" indent="-3619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A simple algorithm and a complicated algorithm both with the same accuracy are treated equally.</a:t>
                </a:r>
              </a:p>
              <a:p>
                <a:pPr marL="800100" lvl="1" indent="-34290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Most of the real-world problems are multi (2 objectives) or many-objective (</a:t>
                </a:r>
                <a14:m>
                  <m:oMath xmlns:m="http://schemas.openxmlformats.org/officeDocument/2006/math">
                    <m:r>
                      <a:rPr lang="en-US" i="1" dirty="0" smtClean="0">
                        <a:solidFill>
                          <a:schemeClr val="tx1"/>
                        </a:solidFill>
                        <a:latin typeface="Cambria Math" panose="02040503050406030204" pitchFamily="18" charset="0"/>
                        <a:ea typeface="Verdana" panose="020B0604030504040204" pitchFamily="34" charset="0"/>
                        <a:cs typeface="Verdana" panose="020B0604030504040204" pitchFamily="34" charset="0"/>
                      </a:rPr>
                      <m:t>≥3</m:t>
                    </m:r>
                  </m:oMath>
                </a14:m>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objectives) in nature. </a:t>
                </a:r>
              </a:p>
              <a:p>
                <a:pPr marL="800100" lvl="1" indent="-34290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Frequently gets stuck in local optima.</a:t>
                </a:r>
              </a:p>
              <a:p>
                <a:pPr marL="1257300" lvl="2" indent="-342900">
                  <a:buFont typeface="Arial" panose="020B0604020202020204" pitchFamily="34" charset="0"/>
                  <a:buChar char="•"/>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lvl="2"/>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Redundancy in final solutions</a:t>
                </a:r>
              </a:p>
              <a:p>
                <a:pPr marL="819150" lvl="1" indent="-3619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The final discovered algorithms are found to have a significant number of redundant or unnecessary instructions. </a:t>
                </a:r>
              </a:p>
              <a:p>
                <a:pPr marL="1257300" lvl="2" indent="-342900">
                  <a:buFont typeface="Arial" panose="020B0604020202020204" pitchFamily="34" charset="0"/>
                  <a:buChar char="•"/>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mc:Choice>
        <mc:Fallback>
          <p:sp>
            <p:nvSpPr>
              <p:cNvPr id="22" name="Rectangle 21">
                <a:extLst>
                  <a:ext uri="{FF2B5EF4-FFF2-40B4-BE49-F238E27FC236}">
                    <a16:creationId xmlns:a16="http://schemas.microsoft.com/office/drawing/2014/main" id="{B79216E4-3612-4925-C00E-242EF4B47FEA}"/>
                  </a:ext>
                </a:extLst>
              </p:cNvPr>
              <p:cNvSpPr>
                <a:spLocks noRot="1" noChangeAspect="1" noMove="1" noResize="1" noEditPoints="1" noAdjustHandles="1" noChangeArrowheads="1" noChangeShapeType="1" noTextEdit="1"/>
              </p:cNvSpPr>
              <p:nvPr/>
            </p:nvSpPr>
            <p:spPr>
              <a:xfrm>
                <a:off x="538751" y="1770742"/>
                <a:ext cx="6584537" cy="4571997"/>
              </a:xfrm>
              <a:prstGeom prst="rect">
                <a:avLst/>
              </a:prstGeom>
              <a:blipFill>
                <a:blip r:embed="rId4"/>
                <a:stretch>
                  <a:fillRect r="-960"/>
                </a:stretch>
              </a:blipFill>
              <a:ln>
                <a:solidFill>
                  <a:schemeClr val="bg1"/>
                </a:solidFill>
              </a:ln>
            </p:spPr>
            <p:txBody>
              <a:bodyPr/>
              <a:lstStyle/>
              <a:p>
                <a:r>
                  <a:rPr lang="en-US">
                    <a:noFill/>
                  </a:rPr>
                  <a:t> </a:t>
                </a:r>
              </a:p>
            </p:txBody>
          </p:sp>
        </mc:Fallback>
      </mc:AlternateContent>
      <p:sp>
        <p:nvSpPr>
          <p:cNvPr id="2" name="Rounded Rectangle 1">
            <a:extLst>
              <a:ext uri="{FF2B5EF4-FFF2-40B4-BE49-F238E27FC236}">
                <a16:creationId xmlns:a16="http://schemas.microsoft.com/office/drawing/2014/main" id="{EDB10F3E-3E72-E166-5D42-D662C9DF4E79}"/>
              </a:ext>
            </a:extLst>
          </p:cNvPr>
          <p:cNvSpPr/>
          <p:nvPr/>
        </p:nvSpPr>
        <p:spPr>
          <a:xfrm>
            <a:off x="7622821" y="2352323"/>
            <a:ext cx="1399823" cy="8946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AZ</a:t>
            </a:r>
          </a:p>
        </p:txBody>
      </p:sp>
      <p:sp>
        <p:nvSpPr>
          <p:cNvPr id="4" name="Rounded Rectangle 3">
            <a:extLst>
              <a:ext uri="{FF2B5EF4-FFF2-40B4-BE49-F238E27FC236}">
                <a16:creationId xmlns:a16="http://schemas.microsoft.com/office/drawing/2014/main" id="{2667C30F-C4DC-7721-A7E1-63D19C030D28}"/>
              </a:ext>
            </a:extLst>
          </p:cNvPr>
          <p:cNvSpPr/>
          <p:nvPr/>
        </p:nvSpPr>
        <p:spPr>
          <a:xfrm>
            <a:off x="9522177" y="2352323"/>
            <a:ext cx="1868311" cy="89464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Multi-objectivization</a:t>
            </a:r>
          </a:p>
        </p:txBody>
      </p:sp>
      <p:sp>
        <p:nvSpPr>
          <p:cNvPr id="5" name="Rounded Rectangle 4">
            <a:extLst>
              <a:ext uri="{FF2B5EF4-FFF2-40B4-BE49-F238E27FC236}">
                <a16:creationId xmlns:a16="http://schemas.microsoft.com/office/drawing/2014/main" id="{F5D88BDF-1798-95B9-09B0-8924BCD859BA}"/>
              </a:ext>
            </a:extLst>
          </p:cNvPr>
          <p:cNvSpPr/>
          <p:nvPr/>
        </p:nvSpPr>
        <p:spPr>
          <a:xfrm>
            <a:off x="8462662" y="5037920"/>
            <a:ext cx="1868311" cy="89464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MOAZ</a:t>
            </a:r>
          </a:p>
        </p:txBody>
      </p:sp>
      <p:sp>
        <p:nvSpPr>
          <p:cNvPr id="6" name="Oval 5">
            <a:extLst>
              <a:ext uri="{FF2B5EF4-FFF2-40B4-BE49-F238E27FC236}">
                <a16:creationId xmlns:a16="http://schemas.microsoft.com/office/drawing/2014/main" id="{73F7E98C-4BC6-A3A2-C82C-FFFFD62E6910}"/>
              </a:ext>
            </a:extLst>
          </p:cNvPr>
          <p:cNvSpPr/>
          <p:nvPr/>
        </p:nvSpPr>
        <p:spPr>
          <a:xfrm>
            <a:off x="9271459" y="4045256"/>
            <a:ext cx="250718" cy="25873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a:t>
            </a:r>
          </a:p>
        </p:txBody>
      </p:sp>
      <p:cxnSp>
        <p:nvCxnSpPr>
          <p:cNvPr id="8" name="Straight Arrow Connector 7">
            <a:extLst>
              <a:ext uri="{FF2B5EF4-FFF2-40B4-BE49-F238E27FC236}">
                <a16:creationId xmlns:a16="http://schemas.microsoft.com/office/drawing/2014/main" id="{E9620349-A6ED-6B38-0016-43D60F55FF49}"/>
              </a:ext>
            </a:extLst>
          </p:cNvPr>
          <p:cNvCxnSpPr>
            <a:cxnSpLocks/>
            <a:stCxn id="2" idx="2"/>
            <a:endCxn id="6" idx="1"/>
          </p:cNvCxnSpPr>
          <p:nvPr/>
        </p:nvCxnSpPr>
        <p:spPr>
          <a:xfrm>
            <a:off x="8322733" y="3246967"/>
            <a:ext cx="985443" cy="8361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BE733A8-9529-CD7B-08A0-8E5E1D24CCB3}"/>
              </a:ext>
            </a:extLst>
          </p:cNvPr>
          <p:cNvCxnSpPr>
            <a:cxnSpLocks/>
            <a:stCxn id="4" idx="2"/>
            <a:endCxn id="6" idx="7"/>
          </p:cNvCxnSpPr>
          <p:nvPr/>
        </p:nvCxnSpPr>
        <p:spPr>
          <a:xfrm flipH="1">
            <a:off x="9485460" y="3246967"/>
            <a:ext cx="970873" cy="8361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EED26B1-D78A-4C4E-9B46-C29E44B3FA54}"/>
              </a:ext>
            </a:extLst>
          </p:cNvPr>
          <p:cNvCxnSpPr>
            <a:cxnSpLocks/>
            <a:stCxn id="6" idx="4"/>
            <a:endCxn id="5" idx="0"/>
          </p:cNvCxnSpPr>
          <p:nvPr/>
        </p:nvCxnSpPr>
        <p:spPr>
          <a:xfrm>
            <a:off x="9396818" y="4303986"/>
            <a:ext cx="0" cy="7339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13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CC9C2B-A230-EF4B-98EF-184F82DE7775}"/>
              </a:ext>
            </a:extLst>
          </p:cNvPr>
          <p:cNvSpPr/>
          <p:nvPr/>
        </p:nvSpPr>
        <p:spPr>
          <a:xfrm>
            <a:off x="0" y="0"/>
            <a:ext cx="12192000" cy="1451429"/>
          </a:xfrm>
          <a:prstGeom prst="rect">
            <a:avLst/>
          </a:prstGeom>
          <a:solidFill>
            <a:srgbClr val="004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algn="ctr"/>
            <a:r>
              <a:rPr lang="en-US" sz="4000" dirty="0"/>
              <a:t>Multi-objective </a:t>
            </a:r>
            <a:r>
              <a:rPr lang="en-US" sz="4000" dirty="0" err="1"/>
              <a:t>AutoML</a:t>
            </a:r>
            <a:r>
              <a:rPr lang="en-US" sz="4000" dirty="0"/>
              <a:t>-Zero (MOAZ): Introduction</a:t>
            </a:r>
          </a:p>
        </p:txBody>
      </p:sp>
      <p:sp>
        <p:nvSpPr>
          <p:cNvPr id="4" name="Rounded Rectangle 3">
            <a:extLst>
              <a:ext uri="{FF2B5EF4-FFF2-40B4-BE49-F238E27FC236}">
                <a16:creationId xmlns:a16="http://schemas.microsoft.com/office/drawing/2014/main" id="{FA2711B9-979A-8071-4A9E-35F8BA3877CE}"/>
              </a:ext>
            </a:extLst>
          </p:cNvPr>
          <p:cNvSpPr/>
          <p:nvPr/>
        </p:nvSpPr>
        <p:spPr>
          <a:xfrm>
            <a:off x="1166646" y="2175639"/>
            <a:ext cx="1860331"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Solution Representation</a:t>
            </a:r>
          </a:p>
        </p:txBody>
      </p:sp>
      <p:sp>
        <p:nvSpPr>
          <p:cNvPr id="5" name="Rounded Rectangle 4">
            <a:extLst>
              <a:ext uri="{FF2B5EF4-FFF2-40B4-BE49-F238E27FC236}">
                <a16:creationId xmlns:a16="http://schemas.microsoft.com/office/drawing/2014/main" id="{1802B513-F0A3-ED68-0CBB-3799C391421F}"/>
              </a:ext>
            </a:extLst>
          </p:cNvPr>
          <p:cNvSpPr/>
          <p:nvPr/>
        </p:nvSpPr>
        <p:spPr>
          <a:xfrm>
            <a:off x="1166648" y="3258207"/>
            <a:ext cx="1860331" cy="725214"/>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Search Space</a:t>
            </a:r>
          </a:p>
        </p:txBody>
      </p:sp>
      <p:sp>
        <p:nvSpPr>
          <p:cNvPr id="6" name="Rounded Rectangle 5">
            <a:extLst>
              <a:ext uri="{FF2B5EF4-FFF2-40B4-BE49-F238E27FC236}">
                <a16:creationId xmlns:a16="http://schemas.microsoft.com/office/drawing/2014/main" id="{C5B139AF-BA62-D2BD-41E3-AB23E2D42142}"/>
              </a:ext>
            </a:extLst>
          </p:cNvPr>
          <p:cNvSpPr/>
          <p:nvPr/>
        </p:nvSpPr>
        <p:spPr>
          <a:xfrm>
            <a:off x="1166648" y="4340775"/>
            <a:ext cx="1860331" cy="725214"/>
          </a:xfrm>
          <a:prstGeom prst="round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Search Algorithm</a:t>
            </a:r>
          </a:p>
        </p:txBody>
      </p:sp>
      <p:sp>
        <p:nvSpPr>
          <p:cNvPr id="7" name="Rounded Rectangle 6">
            <a:extLst>
              <a:ext uri="{FF2B5EF4-FFF2-40B4-BE49-F238E27FC236}">
                <a16:creationId xmlns:a16="http://schemas.microsoft.com/office/drawing/2014/main" id="{E2FE36BF-BFD3-5979-9A33-50C3CB111ED1}"/>
              </a:ext>
            </a:extLst>
          </p:cNvPr>
          <p:cNvSpPr/>
          <p:nvPr/>
        </p:nvSpPr>
        <p:spPr>
          <a:xfrm>
            <a:off x="1166647" y="5423343"/>
            <a:ext cx="1860331" cy="725214"/>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Evaluation</a:t>
            </a:r>
          </a:p>
        </p:txBody>
      </p:sp>
      <p:sp>
        <p:nvSpPr>
          <p:cNvPr id="9" name="Rectangle 8">
            <a:extLst>
              <a:ext uri="{FF2B5EF4-FFF2-40B4-BE49-F238E27FC236}">
                <a16:creationId xmlns:a16="http://schemas.microsoft.com/office/drawing/2014/main" id="{8AE23428-FED7-D0DB-2F83-FB474D8CE968}"/>
              </a:ext>
            </a:extLst>
          </p:cNvPr>
          <p:cNvSpPr/>
          <p:nvPr/>
        </p:nvSpPr>
        <p:spPr>
          <a:xfrm>
            <a:off x="630619" y="1954924"/>
            <a:ext cx="2963917" cy="4445876"/>
          </a:xfrm>
          <a:prstGeom prst="rect">
            <a:avLst/>
          </a:prstGeom>
          <a:noFill/>
          <a:ln w="3492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312E4B6-B7FA-34F2-3EFC-E9972EA139D4}"/>
              </a:ext>
            </a:extLst>
          </p:cNvPr>
          <p:cNvSpPr txBox="1"/>
          <p:nvPr/>
        </p:nvSpPr>
        <p:spPr>
          <a:xfrm>
            <a:off x="1328011" y="1554064"/>
            <a:ext cx="1537600" cy="369332"/>
          </a:xfrm>
          <a:prstGeom prst="rect">
            <a:avLst/>
          </a:prstGeom>
          <a:noFill/>
        </p:spPr>
        <p:txBody>
          <a:bodyPr wrap="none" rtlCol="0">
            <a:spAutoFit/>
          </a:bodyPr>
          <a:lstStyle/>
          <a:p>
            <a:r>
              <a:rPr lang="en-US" dirty="0"/>
              <a:t>AZ Framework</a:t>
            </a:r>
          </a:p>
        </p:txBody>
      </p:sp>
      <p:sp>
        <p:nvSpPr>
          <p:cNvPr id="11" name="TextBox 10">
            <a:extLst>
              <a:ext uri="{FF2B5EF4-FFF2-40B4-BE49-F238E27FC236}">
                <a16:creationId xmlns:a16="http://schemas.microsoft.com/office/drawing/2014/main" id="{7390C2F1-6BBE-B46B-0FD9-545D6992E9EC}"/>
              </a:ext>
            </a:extLst>
          </p:cNvPr>
          <p:cNvSpPr txBox="1"/>
          <p:nvPr/>
        </p:nvSpPr>
        <p:spPr>
          <a:xfrm rot="16200000">
            <a:off x="771025" y="4518716"/>
            <a:ext cx="421910" cy="369332"/>
          </a:xfrm>
          <a:prstGeom prst="rect">
            <a:avLst/>
          </a:prstGeom>
          <a:noFill/>
        </p:spPr>
        <p:txBody>
          <a:bodyPr wrap="none" rtlCol="0">
            <a:spAutoFit/>
          </a:bodyPr>
          <a:lstStyle/>
          <a:p>
            <a:r>
              <a:rPr lang="en-US" dirty="0"/>
              <a:t>RE</a:t>
            </a:r>
          </a:p>
        </p:txBody>
      </p:sp>
      <p:sp>
        <p:nvSpPr>
          <p:cNvPr id="13" name="TextBox 12">
            <a:extLst>
              <a:ext uri="{FF2B5EF4-FFF2-40B4-BE49-F238E27FC236}">
                <a16:creationId xmlns:a16="http://schemas.microsoft.com/office/drawing/2014/main" id="{2B1C5B27-7656-C892-804A-ABD713A9B9A8}"/>
              </a:ext>
            </a:extLst>
          </p:cNvPr>
          <p:cNvSpPr txBox="1"/>
          <p:nvPr/>
        </p:nvSpPr>
        <p:spPr>
          <a:xfrm rot="16200000">
            <a:off x="454667" y="5601283"/>
            <a:ext cx="1023101" cy="369332"/>
          </a:xfrm>
          <a:prstGeom prst="rect">
            <a:avLst/>
          </a:prstGeom>
          <a:noFill/>
        </p:spPr>
        <p:txBody>
          <a:bodyPr wrap="none" rtlCol="0">
            <a:spAutoFit/>
          </a:bodyPr>
          <a:lstStyle/>
          <a:p>
            <a:pPr algn="ctr"/>
            <a:r>
              <a:rPr lang="en-US" dirty="0"/>
              <a:t>Accuracy</a:t>
            </a:r>
          </a:p>
        </p:txBody>
      </p:sp>
      <p:sp>
        <p:nvSpPr>
          <p:cNvPr id="14" name="Rounded Rectangle 13">
            <a:extLst>
              <a:ext uri="{FF2B5EF4-FFF2-40B4-BE49-F238E27FC236}">
                <a16:creationId xmlns:a16="http://schemas.microsoft.com/office/drawing/2014/main" id="{E6E097AC-3EDE-BBB6-D51F-E18AB6BC3225}"/>
              </a:ext>
            </a:extLst>
          </p:cNvPr>
          <p:cNvSpPr/>
          <p:nvPr/>
        </p:nvSpPr>
        <p:spPr>
          <a:xfrm>
            <a:off x="4666590" y="2175639"/>
            <a:ext cx="1860331" cy="725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Solution Representation</a:t>
            </a:r>
          </a:p>
        </p:txBody>
      </p:sp>
      <p:sp>
        <p:nvSpPr>
          <p:cNvPr id="15" name="Rounded Rectangle 14">
            <a:extLst>
              <a:ext uri="{FF2B5EF4-FFF2-40B4-BE49-F238E27FC236}">
                <a16:creationId xmlns:a16="http://schemas.microsoft.com/office/drawing/2014/main" id="{B667FEAB-9ABA-4FCF-A5FB-4A71554D0A98}"/>
              </a:ext>
            </a:extLst>
          </p:cNvPr>
          <p:cNvSpPr/>
          <p:nvPr/>
        </p:nvSpPr>
        <p:spPr>
          <a:xfrm>
            <a:off x="4666592" y="3258207"/>
            <a:ext cx="1860331" cy="725214"/>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Search Space</a:t>
            </a:r>
          </a:p>
        </p:txBody>
      </p:sp>
      <p:sp>
        <p:nvSpPr>
          <p:cNvPr id="16" name="Rounded Rectangle 15">
            <a:extLst>
              <a:ext uri="{FF2B5EF4-FFF2-40B4-BE49-F238E27FC236}">
                <a16:creationId xmlns:a16="http://schemas.microsoft.com/office/drawing/2014/main" id="{1B2B8B25-B10E-4835-EC35-BA2E201E1578}"/>
              </a:ext>
            </a:extLst>
          </p:cNvPr>
          <p:cNvSpPr/>
          <p:nvPr/>
        </p:nvSpPr>
        <p:spPr>
          <a:xfrm>
            <a:off x="4666592" y="4340775"/>
            <a:ext cx="1860331" cy="725214"/>
          </a:xfrm>
          <a:prstGeom prst="roundRect">
            <a:avLst/>
          </a:prstGeom>
          <a:solidFill>
            <a:schemeClr val="accent4">
              <a:lumMod val="5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Search Algorithm</a:t>
            </a:r>
          </a:p>
        </p:txBody>
      </p:sp>
      <p:sp>
        <p:nvSpPr>
          <p:cNvPr id="17" name="Rounded Rectangle 16">
            <a:extLst>
              <a:ext uri="{FF2B5EF4-FFF2-40B4-BE49-F238E27FC236}">
                <a16:creationId xmlns:a16="http://schemas.microsoft.com/office/drawing/2014/main" id="{9EFC50E1-2AE7-33C7-AAA0-31939549D9E1}"/>
              </a:ext>
            </a:extLst>
          </p:cNvPr>
          <p:cNvSpPr/>
          <p:nvPr/>
        </p:nvSpPr>
        <p:spPr>
          <a:xfrm>
            <a:off x="4666591" y="5423343"/>
            <a:ext cx="1860331" cy="725214"/>
          </a:xfrm>
          <a:prstGeom prst="round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Evaluation</a:t>
            </a:r>
          </a:p>
        </p:txBody>
      </p:sp>
      <p:sp>
        <p:nvSpPr>
          <p:cNvPr id="18" name="Rectangle 17">
            <a:extLst>
              <a:ext uri="{FF2B5EF4-FFF2-40B4-BE49-F238E27FC236}">
                <a16:creationId xmlns:a16="http://schemas.microsoft.com/office/drawing/2014/main" id="{4F2BAF10-9AA0-8CAB-17B6-813AEA871D20}"/>
              </a:ext>
            </a:extLst>
          </p:cNvPr>
          <p:cNvSpPr/>
          <p:nvPr/>
        </p:nvSpPr>
        <p:spPr>
          <a:xfrm>
            <a:off x="4130563" y="1954924"/>
            <a:ext cx="2963917" cy="4445876"/>
          </a:xfrm>
          <a:prstGeom prst="rect">
            <a:avLst/>
          </a:prstGeom>
          <a:noFill/>
          <a:ln w="3492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241EB45-BD60-2A4B-A2A6-042A697D7866}"/>
              </a:ext>
            </a:extLst>
          </p:cNvPr>
          <p:cNvSpPr txBox="1"/>
          <p:nvPr/>
        </p:nvSpPr>
        <p:spPr>
          <a:xfrm>
            <a:off x="4654510" y="1518015"/>
            <a:ext cx="1884490" cy="369332"/>
          </a:xfrm>
          <a:prstGeom prst="rect">
            <a:avLst/>
          </a:prstGeom>
          <a:noFill/>
        </p:spPr>
        <p:txBody>
          <a:bodyPr wrap="none" rtlCol="0">
            <a:spAutoFit/>
          </a:bodyPr>
          <a:lstStyle/>
          <a:p>
            <a:r>
              <a:rPr lang="en-US" dirty="0"/>
              <a:t>MOAZ Framework</a:t>
            </a:r>
          </a:p>
        </p:txBody>
      </p:sp>
      <p:sp>
        <p:nvSpPr>
          <p:cNvPr id="20" name="TextBox 19">
            <a:extLst>
              <a:ext uri="{FF2B5EF4-FFF2-40B4-BE49-F238E27FC236}">
                <a16:creationId xmlns:a16="http://schemas.microsoft.com/office/drawing/2014/main" id="{3879C766-C132-C4E2-4D0A-F5A94DB1EE81}"/>
              </a:ext>
            </a:extLst>
          </p:cNvPr>
          <p:cNvSpPr txBox="1"/>
          <p:nvPr/>
        </p:nvSpPr>
        <p:spPr>
          <a:xfrm rot="5400000">
            <a:off x="6184788" y="4254088"/>
            <a:ext cx="1274323" cy="646331"/>
          </a:xfrm>
          <a:prstGeom prst="rect">
            <a:avLst/>
          </a:prstGeom>
          <a:noFill/>
        </p:spPr>
        <p:txBody>
          <a:bodyPr wrap="none" rtlCol="0">
            <a:spAutoFit/>
          </a:bodyPr>
          <a:lstStyle/>
          <a:p>
            <a:r>
              <a:rPr lang="en-US" dirty="0"/>
              <a:t>Customized</a:t>
            </a:r>
          </a:p>
          <a:p>
            <a:pPr algn="ctr"/>
            <a:r>
              <a:rPr lang="en-US" dirty="0"/>
              <a:t>NSGA2</a:t>
            </a:r>
          </a:p>
        </p:txBody>
      </p:sp>
      <p:sp>
        <p:nvSpPr>
          <p:cNvPr id="21" name="TextBox 20">
            <a:extLst>
              <a:ext uri="{FF2B5EF4-FFF2-40B4-BE49-F238E27FC236}">
                <a16:creationId xmlns:a16="http://schemas.microsoft.com/office/drawing/2014/main" id="{3C4A6E3B-84B5-8C77-0C58-7E70AF21B7E5}"/>
              </a:ext>
            </a:extLst>
          </p:cNvPr>
          <p:cNvSpPr txBox="1"/>
          <p:nvPr/>
        </p:nvSpPr>
        <p:spPr>
          <a:xfrm rot="5400000">
            <a:off x="6175555" y="5489775"/>
            <a:ext cx="1285993" cy="646331"/>
          </a:xfrm>
          <a:prstGeom prst="rect">
            <a:avLst/>
          </a:prstGeom>
          <a:noFill/>
        </p:spPr>
        <p:txBody>
          <a:bodyPr wrap="none" rtlCol="0">
            <a:spAutoFit/>
          </a:bodyPr>
          <a:lstStyle/>
          <a:p>
            <a:pPr algn="ctr"/>
            <a:r>
              <a:rPr lang="en-US" dirty="0"/>
              <a:t>Accuracy &amp; </a:t>
            </a:r>
          </a:p>
          <a:p>
            <a:pPr algn="ctr"/>
            <a:r>
              <a:rPr lang="en-US" dirty="0"/>
              <a:t>Complexity</a:t>
            </a:r>
          </a:p>
        </p:txBody>
      </p:sp>
      <p:cxnSp>
        <p:nvCxnSpPr>
          <p:cNvPr id="24" name="Straight Arrow Connector 23">
            <a:extLst>
              <a:ext uri="{FF2B5EF4-FFF2-40B4-BE49-F238E27FC236}">
                <a16:creationId xmlns:a16="http://schemas.microsoft.com/office/drawing/2014/main" id="{2F43534E-3108-BE14-7BF7-FC85C0EA1386}"/>
              </a:ext>
            </a:extLst>
          </p:cNvPr>
          <p:cNvCxnSpPr>
            <a:stCxn id="4" idx="3"/>
            <a:endCxn id="14" idx="1"/>
          </p:cNvCxnSpPr>
          <p:nvPr/>
        </p:nvCxnSpPr>
        <p:spPr>
          <a:xfrm>
            <a:off x="3026977" y="2538246"/>
            <a:ext cx="163961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74507C0-4984-A475-8D1D-5EE4EF225E4C}"/>
              </a:ext>
            </a:extLst>
          </p:cNvPr>
          <p:cNvCxnSpPr>
            <a:stCxn id="5" idx="3"/>
            <a:endCxn id="15" idx="1"/>
          </p:cNvCxnSpPr>
          <p:nvPr/>
        </p:nvCxnSpPr>
        <p:spPr>
          <a:xfrm>
            <a:off x="3026979" y="3620814"/>
            <a:ext cx="1639613" cy="0"/>
          </a:xfrm>
          <a:prstGeom prst="straightConnector1">
            <a:avLst/>
          </a:prstGeom>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60A8EA94-F87C-18C9-6DBC-0A976F53962E}"/>
              </a:ext>
            </a:extLst>
          </p:cNvPr>
          <p:cNvSpPr/>
          <p:nvPr/>
        </p:nvSpPr>
        <p:spPr>
          <a:xfrm>
            <a:off x="7258863" y="1725503"/>
            <a:ext cx="4508946" cy="4571997"/>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t" anchorCtr="0"/>
          <a:lstStyle/>
          <a:p>
            <a:pPr lvl="2"/>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There are two things which are different in MOAZ:</a:t>
            </a:r>
          </a:p>
          <a:p>
            <a:pPr marL="819150" lvl="1" indent="-361950">
              <a:buFont typeface="Arial" panose="020B0604020202020204" pitchFamily="34" charset="0"/>
              <a:buChar char="•"/>
            </a:pPr>
            <a:r>
              <a:rPr lang="en-US" dirty="0">
                <a:solidFill>
                  <a:srgbClr val="FF0000"/>
                </a:solidFill>
                <a:latin typeface="Verdana" panose="020B0604030504040204" pitchFamily="34" charset="0"/>
                <a:ea typeface="Verdana" panose="020B0604030504040204" pitchFamily="34" charset="0"/>
                <a:cs typeface="Verdana" panose="020B0604030504040204" pitchFamily="34" charset="0"/>
              </a:rPr>
              <a:t>Evaluation: </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MOAZ deals with two contradicting objectives – </a:t>
            </a:r>
            <a:r>
              <a:rPr lang="en-US" dirty="0">
                <a:solidFill>
                  <a:srgbClr val="00B050"/>
                </a:solidFill>
                <a:latin typeface="Verdana" panose="020B0604030504040204" pitchFamily="34" charset="0"/>
                <a:ea typeface="Verdana" panose="020B0604030504040204" pitchFamily="34" charset="0"/>
                <a:cs typeface="Verdana" panose="020B0604030504040204" pitchFamily="34" charset="0"/>
              </a:rPr>
              <a:t>Accuracy</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and </a:t>
            </a:r>
            <a:r>
              <a:rPr lang="en-US" dirty="0">
                <a:solidFill>
                  <a:srgbClr val="00B050"/>
                </a:solidFill>
                <a:latin typeface="Verdana" panose="020B0604030504040204" pitchFamily="34" charset="0"/>
                <a:ea typeface="Verdana" panose="020B0604030504040204" pitchFamily="34" charset="0"/>
                <a:cs typeface="Verdana" panose="020B0604030504040204" pitchFamily="34" charset="0"/>
              </a:rPr>
              <a:t>Complexity</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while AZ had only one objective i.e., Accuracy. </a:t>
            </a:r>
          </a:p>
          <a:p>
            <a:pPr lvl="1"/>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819150" lvl="1" indent="-361950">
              <a:buFont typeface="Arial" panose="020B0604020202020204" pitchFamily="34" charset="0"/>
              <a:buChar char="•"/>
            </a:pPr>
            <a:r>
              <a:rPr lang="en-US" dirty="0">
                <a:solidFill>
                  <a:srgbClr val="FF0000"/>
                </a:solidFill>
                <a:latin typeface="Verdana" panose="020B0604030504040204" pitchFamily="34" charset="0"/>
                <a:ea typeface="Verdana" panose="020B0604030504040204" pitchFamily="34" charset="0"/>
                <a:cs typeface="Verdana" panose="020B0604030504040204" pitchFamily="34" charset="0"/>
              </a:rPr>
              <a:t>Search Algorithm: </a:t>
            </a:r>
            <a:r>
              <a:rPr lang="en-US" dirty="0">
                <a:solidFill>
                  <a:srgbClr val="00B050"/>
                </a:solidFill>
                <a:latin typeface="Verdana" panose="020B0604030504040204" pitchFamily="34" charset="0"/>
                <a:ea typeface="Verdana" panose="020B0604030504040204" pitchFamily="34" charset="0"/>
                <a:cs typeface="Verdana" panose="020B0604030504040204" pitchFamily="34" charset="0"/>
              </a:rPr>
              <a:t>NSGA-II</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one of the most popular multi-objective optimization algorithms in the literature.</a:t>
            </a:r>
          </a:p>
          <a:p>
            <a:pPr marL="361950" indent="-361950">
              <a:buBlip>
                <a:blip r:embed="rId3"/>
              </a:buBlip>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94174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CC9C2B-A230-EF4B-98EF-184F82DE7775}"/>
              </a:ext>
            </a:extLst>
          </p:cNvPr>
          <p:cNvSpPr/>
          <p:nvPr/>
        </p:nvSpPr>
        <p:spPr>
          <a:xfrm>
            <a:off x="0" y="0"/>
            <a:ext cx="12192000" cy="1451429"/>
          </a:xfrm>
          <a:prstGeom prst="rect">
            <a:avLst/>
          </a:prstGeom>
          <a:solidFill>
            <a:srgbClr val="004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algn="ctr"/>
            <a:r>
              <a:rPr lang="en-US" sz="4000" dirty="0"/>
              <a:t>MOAZ: Structure</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B79216E4-3612-4925-C00E-242EF4B47FEA}"/>
                  </a:ext>
                </a:extLst>
              </p:cNvPr>
              <p:cNvSpPr/>
              <p:nvPr/>
            </p:nvSpPr>
            <p:spPr>
              <a:xfrm>
                <a:off x="0" y="1451429"/>
                <a:ext cx="7391305" cy="4571997"/>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t" anchorCtr="0"/>
              <a:lstStyle/>
              <a:p>
                <a:pPr lvl="2"/>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Objective Definition</a:t>
                </a:r>
              </a:p>
              <a:p>
                <a:pPr lvl="2"/>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lvl="2"/>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lvl="2"/>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lvl="2"/>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lvl="2"/>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lvl="2"/>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lvl="2"/>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Search Algorithm</a:t>
                </a:r>
              </a:p>
              <a:p>
                <a:pPr marL="819150" lvl="1" indent="-361950">
                  <a:buFont typeface="Arial" panose="020B0604020202020204" pitchFamily="34" charset="0"/>
                  <a:buChar char="•"/>
                </a:pP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MOAZ uses a </a:t>
                </a:r>
                <a:r>
                  <a:rPr lang="en-US" dirty="0">
                    <a:solidFill>
                      <a:srgbClr val="FF0000"/>
                    </a:solidFill>
                    <a:latin typeface="Verdana" panose="020B0604030504040204" pitchFamily="34" charset="0"/>
                    <a:ea typeface="Verdana" panose="020B0604030504040204" pitchFamily="34" charset="0"/>
                    <a:cs typeface="Verdana" panose="020B0604030504040204" pitchFamily="34" charset="0"/>
                  </a:rPr>
                  <a:t>modified version of NSGA-II</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customized for the current search space. </a:t>
                </a:r>
              </a:p>
              <a:p>
                <a:pPr marL="819150" lvl="1" indent="-361950">
                  <a:buFont typeface="Arial" panose="020B0604020202020204" pitchFamily="34" charset="0"/>
                  <a:buChar char="•"/>
                </a:pPr>
                <a:r>
                  <a:rPr lang="en-US" dirty="0">
                    <a:solidFill>
                      <a:srgbClr val="FF0000"/>
                    </a:solidFill>
                    <a:latin typeface="Verdana" panose="020B0604030504040204" pitchFamily="34" charset="0"/>
                    <a:ea typeface="Verdana" panose="020B0604030504040204" pitchFamily="34" charset="0"/>
                    <a:cs typeface="Verdana" panose="020B0604030504040204" pitchFamily="34" charset="0"/>
                  </a:rPr>
                  <a:t>Lexicographic Comparison of Complexity: </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Complexity of different components in the algorithms are preferred in the following order: </a:t>
                </a:r>
                <a14:m>
                  <m:oMath xmlns:m="http://schemas.openxmlformats.org/officeDocument/2006/math">
                    <m:r>
                      <a:rPr lang="en-US" b="0" i="1" smtClean="0">
                        <a:solidFill>
                          <a:schemeClr val="tx1"/>
                        </a:solidFill>
                        <a:latin typeface="Cambria Math" panose="02040503050406030204" pitchFamily="18" charset="0"/>
                      </a:rPr>
                      <m:t>𝑃𝑟𝑒𝑑𝑖𝑐𝑡</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ea typeface="Cambria Math" panose="02040503050406030204" pitchFamily="18" charset="0"/>
                      </a:rPr>
                      <m:t>𝐿𝑒𝑎𝑟𝑛</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𝑆𝑒𝑡𝑢𝑝</m:t>
                    </m:r>
                  </m:oMath>
                </a14:m>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marL="819150" lvl="1" indent="-361950">
                  <a:buFont typeface="Arial" panose="020B0604020202020204" pitchFamily="34" charset="0"/>
                  <a:buChar char="•"/>
                </a:pPr>
                <a:r>
                  <a:rPr lang="en-US" dirty="0">
                    <a:solidFill>
                      <a:srgbClr val="FF0000"/>
                    </a:solidFill>
                    <a:latin typeface="Verdana" panose="020B0604030504040204" pitchFamily="34" charset="0"/>
                    <a:ea typeface="Verdana" panose="020B0604030504040204" pitchFamily="34" charset="0"/>
                    <a:cs typeface="Verdana" panose="020B0604030504040204" pitchFamily="34" charset="0"/>
                  </a:rPr>
                  <a:t>Component Crossover: </a:t>
                </a:r>
                <a:r>
                  <a:rPr lang="en-US" dirty="0">
                    <a:solidFill>
                      <a:schemeClr val="tx1"/>
                    </a:solidFill>
                    <a:latin typeface="Verdana" panose="020B0604030504040204" pitchFamily="34" charset="0"/>
                    <a:ea typeface="Verdana" panose="020B0604030504040204" pitchFamily="34" charset="0"/>
                    <a:cs typeface="Verdana" panose="020B0604030504040204" pitchFamily="34" charset="0"/>
                  </a:rPr>
                  <a:t>One particular component of one parent is crossed with the same component in the other parent. </a:t>
                </a: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361950" indent="-361950">
                  <a:buBlip>
                    <a:blip r:embed="rId3"/>
                  </a:buBlip>
                </a:pPr>
                <a:endParaRPr lang="en-US"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22" name="Rectangle 21">
                <a:extLst>
                  <a:ext uri="{FF2B5EF4-FFF2-40B4-BE49-F238E27FC236}">
                    <a16:creationId xmlns:a16="http://schemas.microsoft.com/office/drawing/2014/main" id="{B79216E4-3612-4925-C00E-242EF4B47FEA}"/>
                  </a:ext>
                </a:extLst>
              </p:cNvPr>
              <p:cNvSpPr>
                <a:spLocks noRot="1" noChangeAspect="1" noMove="1" noResize="1" noEditPoints="1" noAdjustHandles="1" noChangeArrowheads="1" noChangeShapeType="1" noTextEdit="1"/>
              </p:cNvSpPr>
              <p:nvPr/>
            </p:nvSpPr>
            <p:spPr>
              <a:xfrm>
                <a:off x="0" y="1451429"/>
                <a:ext cx="7391305" cy="4571997"/>
              </a:xfrm>
              <a:prstGeom prst="rect">
                <a:avLst/>
              </a:prstGeom>
              <a:blipFill>
                <a:blip r:embed="rId4"/>
                <a:stretch>
                  <a:fillRect r="-1712" b="-11878"/>
                </a:stretch>
              </a:blipFill>
              <a:ln>
                <a:solidFill>
                  <a:schemeClr val="bg1"/>
                </a:solidFill>
              </a:ln>
            </p:spPr>
            <p:txBody>
              <a:bodyPr/>
              <a:lstStyle/>
              <a:p>
                <a:r>
                  <a:rPr lang="en-US">
                    <a:noFill/>
                  </a:rPr>
                  <a:t> </a:t>
                </a:r>
              </a:p>
            </p:txBody>
          </p:sp>
        </mc:Fallback>
      </mc:AlternateContent>
      <p:pic>
        <p:nvPicPr>
          <p:cNvPr id="7" name="Picture 6" descr="A picture containing text, font, white, line&#10;&#10;Description automatically generated">
            <a:extLst>
              <a:ext uri="{FF2B5EF4-FFF2-40B4-BE49-F238E27FC236}">
                <a16:creationId xmlns:a16="http://schemas.microsoft.com/office/drawing/2014/main" id="{A2E9B4BA-3B50-3EC7-D096-3303B29D4199}"/>
              </a:ext>
            </a:extLst>
          </p:cNvPr>
          <p:cNvPicPr>
            <a:picLocks noChangeAspect="1"/>
          </p:cNvPicPr>
          <p:nvPr/>
        </p:nvPicPr>
        <p:blipFill>
          <a:blip r:embed="rId5"/>
          <a:stretch>
            <a:fillRect/>
          </a:stretch>
        </p:blipFill>
        <p:spPr>
          <a:xfrm>
            <a:off x="1715258" y="2522205"/>
            <a:ext cx="6015619" cy="1280292"/>
          </a:xfrm>
          <a:prstGeom prst="rect">
            <a:avLst/>
          </a:prstGeom>
        </p:spPr>
      </p:pic>
      <p:cxnSp>
        <p:nvCxnSpPr>
          <p:cNvPr id="16" name="Straight Arrow Connector 15">
            <a:extLst>
              <a:ext uri="{FF2B5EF4-FFF2-40B4-BE49-F238E27FC236}">
                <a16:creationId xmlns:a16="http://schemas.microsoft.com/office/drawing/2014/main" id="{9423BAAF-D3BB-C22F-DDE7-272B2B601021}"/>
              </a:ext>
            </a:extLst>
          </p:cNvPr>
          <p:cNvCxnSpPr/>
          <p:nvPr/>
        </p:nvCxnSpPr>
        <p:spPr>
          <a:xfrm>
            <a:off x="3815256" y="2295223"/>
            <a:ext cx="0" cy="28049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2DE3870-24B1-644A-D75A-16F5A0352906}"/>
              </a:ext>
            </a:extLst>
          </p:cNvPr>
          <p:cNvSpPr txBox="1"/>
          <p:nvPr/>
        </p:nvSpPr>
        <p:spPr>
          <a:xfrm>
            <a:off x="2907443" y="1660380"/>
            <a:ext cx="1815625" cy="646331"/>
          </a:xfrm>
          <a:prstGeom prst="rect">
            <a:avLst/>
          </a:prstGeom>
          <a:noFill/>
        </p:spPr>
        <p:txBody>
          <a:bodyPr wrap="none" rtlCol="0">
            <a:spAutoFit/>
          </a:bodyPr>
          <a:lstStyle/>
          <a:p>
            <a:r>
              <a:rPr lang="en-US" dirty="0">
                <a:solidFill>
                  <a:srgbClr val="0070C0"/>
                </a:solidFill>
              </a:rPr>
              <a:t>Average error on </a:t>
            </a:r>
          </a:p>
          <a:p>
            <a:r>
              <a:rPr lang="en-US" dirty="0">
                <a:solidFill>
                  <a:srgbClr val="0070C0"/>
                </a:solidFill>
              </a:rPr>
              <a:t>the test datasets</a:t>
            </a:r>
          </a:p>
        </p:txBody>
      </p:sp>
      <p:cxnSp>
        <p:nvCxnSpPr>
          <p:cNvPr id="19" name="Straight Arrow Connector 18">
            <a:extLst>
              <a:ext uri="{FF2B5EF4-FFF2-40B4-BE49-F238E27FC236}">
                <a16:creationId xmlns:a16="http://schemas.microsoft.com/office/drawing/2014/main" id="{AE27A584-0DAF-949C-2C77-51E00952EABA}"/>
              </a:ext>
            </a:extLst>
          </p:cNvPr>
          <p:cNvCxnSpPr/>
          <p:nvPr/>
        </p:nvCxnSpPr>
        <p:spPr>
          <a:xfrm>
            <a:off x="5278723" y="2306711"/>
            <a:ext cx="0" cy="2804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A0CF9C9-D19C-AE41-90F7-B581F7E41B6E}"/>
              </a:ext>
            </a:extLst>
          </p:cNvPr>
          <p:cNvSpPr txBox="1"/>
          <p:nvPr/>
        </p:nvSpPr>
        <p:spPr>
          <a:xfrm>
            <a:off x="4907042" y="1660380"/>
            <a:ext cx="1405513" cy="646331"/>
          </a:xfrm>
          <a:prstGeom prst="rect">
            <a:avLst/>
          </a:prstGeom>
          <a:noFill/>
        </p:spPr>
        <p:txBody>
          <a:bodyPr wrap="none" rtlCol="0">
            <a:spAutoFit/>
          </a:bodyPr>
          <a:lstStyle/>
          <a:p>
            <a:r>
              <a:rPr lang="en-US" dirty="0">
                <a:solidFill>
                  <a:srgbClr val="FF0000"/>
                </a:solidFill>
              </a:rPr>
              <a:t>FLOPs of the </a:t>
            </a:r>
          </a:p>
          <a:p>
            <a:r>
              <a:rPr lang="en-US" dirty="0">
                <a:solidFill>
                  <a:srgbClr val="FF0000"/>
                </a:solidFill>
              </a:rPr>
              <a:t>algorithms</a:t>
            </a:r>
          </a:p>
        </p:txBody>
      </p:sp>
      <p:pic>
        <p:nvPicPr>
          <p:cNvPr id="21" name="Picture 20" descr="A picture containing text, screenshot, font, number&#10;&#10;Description automatically generated">
            <a:extLst>
              <a:ext uri="{FF2B5EF4-FFF2-40B4-BE49-F238E27FC236}">
                <a16:creationId xmlns:a16="http://schemas.microsoft.com/office/drawing/2014/main" id="{96C5A365-2E14-752B-1207-C4A75B9482CD}"/>
              </a:ext>
            </a:extLst>
          </p:cNvPr>
          <p:cNvPicPr>
            <a:picLocks noChangeAspect="1"/>
          </p:cNvPicPr>
          <p:nvPr/>
        </p:nvPicPr>
        <p:blipFill>
          <a:blip r:embed="rId6"/>
          <a:stretch>
            <a:fillRect/>
          </a:stretch>
        </p:blipFill>
        <p:spPr>
          <a:xfrm>
            <a:off x="8172454" y="2018087"/>
            <a:ext cx="3715198" cy="3970363"/>
          </a:xfrm>
          <a:prstGeom prst="rect">
            <a:avLst/>
          </a:prstGeom>
        </p:spPr>
      </p:pic>
    </p:spTree>
    <p:extLst>
      <p:ext uri="{BB962C8B-B14F-4D97-AF65-F5344CB8AC3E}">
        <p14:creationId xmlns:p14="http://schemas.microsoft.com/office/powerpoint/2010/main" val="2704322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FCC9C2B-A230-EF4B-98EF-184F82DE7775}"/>
              </a:ext>
            </a:extLst>
          </p:cNvPr>
          <p:cNvSpPr/>
          <p:nvPr/>
        </p:nvSpPr>
        <p:spPr>
          <a:xfrm>
            <a:off x="0" y="0"/>
            <a:ext cx="12192000" cy="1451429"/>
          </a:xfrm>
          <a:prstGeom prst="rect">
            <a:avLst/>
          </a:prstGeom>
          <a:solidFill>
            <a:srgbClr val="004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algn="ctr"/>
            <a:r>
              <a:rPr lang="en-US" sz="4000" dirty="0"/>
              <a:t>NSGA-II Modifications</a:t>
            </a:r>
          </a:p>
        </p:txBody>
      </p:sp>
      <p:pic>
        <p:nvPicPr>
          <p:cNvPr id="3" name="Picture 2" descr="A picture containing text, screenshot, document, font&#10;&#10;Description automatically generated">
            <a:extLst>
              <a:ext uri="{FF2B5EF4-FFF2-40B4-BE49-F238E27FC236}">
                <a16:creationId xmlns:a16="http://schemas.microsoft.com/office/drawing/2014/main" id="{ECD7E69B-2F7D-3BBB-6BE0-CD5462556157}"/>
              </a:ext>
            </a:extLst>
          </p:cNvPr>
          <p:cNvPicPr>
            <a:picLocks noChangeAspect="1"/>
          </p:cNvPicPr>
          <p:nvPr/>
        </p:nvPicPr>
        <p:blipFill rotWithShape="1">
          <a:blip r:embed="rId3"/>
          <a:srcRect t="4527"/>
          <a:stretch/>
        </p:blipFill>
        <p:spPr>
          <a:xfrm>
            <a:off x="1883504" y="2018131"/>
            <a:ext cx="2733720" cy="4815646"/>
          </a:xfrm>
          <a:prstGeom prst="rect">
            <a:avLst/>
          </a:prstGeom>
        </p:spPr>
      </p:pic>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8594070E-596A-FDE7-98EF-649F515B722E}"/>
                  </a:ext>
                </a:extLst>
              </p:cNvPr>
              <p:cNvSpPr/>
              <p:nvPr/>
            </p:nvSpPr>
            <p:spPr>
              <a:xfrm>
                <a:off x="6198781" y="2482018"/>
                <a:ext cx="1174045" cy="4030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𝑆𝑒𝑡𝑢</m:t>
                      </m:r>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𝑝</m:t>
                          </m:r>
                        </m:e>
                        <m:sub>
                          <m:r>
                            <a:rPr lang="en-US" i="1" dirty="0" smtClean="0">
                              <a:latin typeface="Cambria Math" panose="02040503050406030204" pitchFamily="18" charset="0"/>
                            </a:rPr>
                            <m:t>1</m:t>
                          </m:r>
                        </m:sub>
                      </m:sSub>
                    </m:oMath>
                  </m:oMathPara>
                </a14:m>
                <a:endParaRPr lang="en-US" dirty="0"/>
              </a:p>
            </p:txBody>
          </p:sp>
        </mc:Choice>
        <mc:Fallback xmlns="">
          <p:sp>
            <p:nvSpPr>
              <p:cNvPr id="4" name="Rounded Rectangle 3">
                <a:extLst>
                  <a:ext uri="{FF2B5EF4-FFF2-40B4-BE49-F238E27FC236}">
                    <a16:creationId xmlns:a16="http://schemas.microsoft.com/office/drawing/2014/main" id="{8594070E-596A-FDE7-98EF-649F515B722E}"/>
                  </a:ext>
                </a:extLst>
              </p:cNvPr>
              <p:cNvSpPr>
                <a:spLocks noRot="1" noChangeAspect="1" noMove="1" noResize="1" noEditPoints="1" noAdjustHandles="1" noChangeArrowheads="1" noChangeShapeType="1" noTextEdit="1"/>
              </p:cNvSpPr>
              <p:nvPr/>
            </p:nvSpPr>
            <p:spPr>
              <a:xfrm>
                <a:off x="6198781" y="2482018"/>
                <a:ext cx="1174045" cy="403091"/>
              </a:xfrm>
              <a:prstGeom prst="roundRect">
                <a:avLst/>
              </a:prstGeom>
              <a:blipFill>
                <a:blip r:embed="rId4"/>
                <a:stretch>
                  <a:fillRect b="-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8885A6BD-C6CB-2F0F-5C89-70CC03C0C782}"/>
                  </a:ext>
                </a:extLst>
              </p:cNvPr>
              <p:cNvSpPr/>
              <p:nvPr/>
            </p:nvSpPr>
            <p:spPr>
              <a:xfrm>
                <a:off x="6198780" y="2900875"/>
                <a:ext cx="1174045" cy="399949"/>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𝑃𝑟𝑒𝑑𝑖𝑐</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𝑡</m:t>
                          </m:r>
                        </m:e>
                        <m:sub>
                          <m:r>
                            <a:rPr lang="en-US" b="0" i="1" dirty="0" smtClean="0">
                              <a:latin typeface="Cambria Math" panose="02040503050406030204" pitchFamily="18" charset="0"/>
                            </a:rPr>
                            <m:t>1</m:t>
                          </m:r>
                        </m:sub>
                      </m:sSub>
                    </m:oMath>
                  </m:oMathPara>
                </a14:m>
                <a:endParaRPr lang="en-US" dirty="0"/>
              </a:p>
            </p:txBody>
          </p:sp>
        </mc:Choice>
        <mc:Fallback xmlns="">
          <p:sp>
            <p:nvSpPr>
              <p:cNvPr id="5" name="Rounded Rectangle 4">
                <a:extLst>
                  <a:ext uri="{FF2B5EF4-FFF2-40B4-BE49-F238E27FC236}">
                    <a16:creationId xmlns:a16="http://schemas.microsoft.com/office/drawing/2014/main" id="{8885A6BD-C6CB-2F0F-5C89-70CC03C0C782}"/>
                  </a:ext>
                </a:extLst>
              </p:cNvPr>
              <p:cNvSpPr>
                <a:spLocks noRot="1" noChangeAspect="1" noMove="1" noResize="1" noEditPoints="1" noAdjustHandles="1" noChangeArrowheads="1" noChangeShapeType="1" noTextEdit="1"/>
              </p:cNvSpPr>
              <p:nvPr/>
            </p:nvSpPr>
            <p:spPr>
              <a:xfrm>
                <a:off x="6198780" y="2900875"/>
                <a:ext cx="1174045" cy="399949"/>
              </a:xfrm>
              <a:prstGeom prst="round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44649E46-FC97-371B-C23F-32826C642A3F}"/>
                  </a:ext>
                </a:extLst>
              </p:cNvPr>
              <p:cNvSpPr/>
              <p:nvPr/>
            </p:nvSpPr>
            <p:spPr>
              <a:xfrm>
                <a:off x="6198780" y="3316591"/>
                <a:ext cx="1174045" cy="39995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𝐿𝑒𝑎𝑟</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𝑛</m:t>
                          </m:r>
                        </m:e>
                        <m:sub>
                          <m:r>
                            <a:rPr lang="en-US" b="0" i="1" dirty="0" smtClean="0">
                              <a:latin typeface="Cambria Math" panose="02040503050406030204" pitchFamily="18" charset="0"/>
                            </a:rPr>
                            <m:t>1</m:t>
                          </m:r>
                        </m:sub>
                      </m:sSub>
                    </m:oMath>
                  </m:oMathPara>
                </a14:m>
                <a:endParaRPr lang="en-US" dirty="0"/>
              </a:p>
            </p:txBody>
          </p:sp>
        </mc:Choice>
        <mc:Fallback xmlns="">
          <p:sp>
            <p:nvSpPr>
              <p:cNvPr id="8" name="Rounded Rectangle 7">
                <a:extLst>
                  <a:ext uri="{FF2B5EF4-FFF2-40B4-BE49-F238E27FC236}">
                    <a16:creationId xmlns:a16="http://schemas.microsoft.com/office/drawing/2014/main" id="{44649E46-FC97-371B-C23F-32826C642A3F}"/>
                  </a:ext>
                </a:extLst>
              </p:cNvPr>
              <p:cNvSpPr>
                <a:spLocks noRot="1" noChangeAspect="1" noMove="1" noResize="1" noEditPoints="1" noAdjustHandles="1" noChangeArrowheads="1" noChangeShapeType="1" noTextEdit="1"/>
              </p:cNvSpPr>
              <p:nvPr/>
            </p:nvSpPr>
            <p:spPr>
              <a:xfrm>
                <a:off x="6198780" y="3316591"/>
                <a:ext cx="1174045" cy="399950"/>
              </a:xfrm>
              <a:prstGeom prst="round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0D12EB9B-AF83-7DC7-6223-D2B12360701E}"/>
                  </a:ext>
                </a:extLst>
              </p:cNvPr>
              <p:cNvSpPr/>
              <p:nvPr/>
            </p:nvSpPr>
            <p:spPr>
              <a:xfrm>
                <a:off x="8449618" y="2482018"/>
                <a:ext cx="1174045" cy="403091"/>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𝑆𝑒𝑡𝑢</m:t>
                      </m:r>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𝑝</m:t>
                          </m:r>
                        </m:e>
                        <m:sub>
                          <m:r>
                            <a:rPr lang="en-US" b="0" i="1" dirty="0" smtClean="0">
                              <a:latin typeface="Cambria Math" panose="02040503050406030204" pitchFamily="18" charset="0"/>
                            </a:rPr>
                            <m:t>2</m:t>
                          </m:r>
                        </m:sub>
                      </m:sSub>
                    </m:oMath>
                  </m:oMathPara>
                </a14:m>
                <a:endParaRPr lang="en-US" dirty="0"/>
              </a:p>
            </p:txBody>
          </p:sp>
        </mc:Choice>
        <mc:Fallback xmlns="">
          <p:sp>
            <p:nvSpPr>
              <p:cNvPr id="9" name="Rounded Rectangle 8">
                <a:extLst>
                  <a:ext uri="{FF2B5EF4-FFF2-40B4-BE49-F238E27FC236}">
                    <a16:creationId xmlns:a16="http://schemas.microsoft.com/office/drawing/2014/main" id="{0D12EB9B-AF83-7DC7-6223-D2B12360701E}"/>
                  </a:ext>
                </a:extLst>
              </p:cNvPr>
              <p:cNvSpPr>
                <a:spLocks noRot="1" noChangeAspect="1" noMove="1" noResize="1" noEditPoints="1" noAdjustHandles="1" noChangeArrowheads="1" noChangeShapeType="1" noTextEdit="1"/>
              </p:cNvSpPr>
              <p:nvPr/>
            </p:nvSpPr>
            <p:spPr>
              <a:xfrm>
                <a:off x="8449618" y="2482018"/>
                <a:ext cx="1174045" cy="403091"/>
              </a:xfrm>
              <a:prstGeom prst="roundRect">
                <a:avLst/>
              </a:prstGeom>
              <a:blipFill>
                <a:blip r:embed="rId7"/>
                <a:stretch>
                  <a:fillRect b="-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ounded Rectangle 9">
                <a:extLst>
                  <a:ext uri="{FF2B5EF4-FFF2-40B4-BE49-F238E27FC236}">
                    <a16:creationId xmlns:a16="http://schemas.microsoft.com/office/drawing/2014/main" id="{C63AC954-372F-CF14-C138-3F6FF79BE41B}"/>
                  </a:ext>
                </a:extLst>
              </p:cNvPr>
              <p:cNvSpPr/>
              <p:nvPr/>
            </p:nvSpPr>
            <p:spPr>
              <a:xfrm>
                <a:off x="8449617" y="2900875"/>
                <a:ext cx="1174045" cy="3999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𝑃𝑟𝑒𝑑𝑖𝑐</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𝑡</m:t>
                          </m:r>
                        </m:e>
                        <m:sub>
                          <m:r>
                            <a:rPr lang="en-US" b="0" i="1" dirty="0" smtClean="0">
                              <a:latin typeface="Cambria Math" panose="02040503050406030204" pitchFamily="18" charset="0"/>
                            </a:rPr>
                            <m:t>2</m:t>
                          </m:r>
                        </m:sub>
                      </m:sSub>
                    </m:oMath>
                  </m:oMathPara>
                </a14:m>
                <a:endParaRPr lang="en-US" dirty="0"/>
              </a:p>
            </p:txBody>
          </p:sp>
        </mc:Choice>
        <mc:Fallback xmlns="">
          <p:sp>
            <p:nvSpPr>
              <p:cNvPr id="10" name="Rounded Rectangle 9">
                <a:extLst>
                  <a:ext uri="{FF2B5EF4-FFF2-40B4-BE49-F238E27FC236}">
                    <a16:creationId xmlns:a16="http://schemas.microsoft.com/office/drawing/2014/main" id="{C63AC954-372F-CF14-C138-3F6FF79BE41B}"/>
                  </a:ext>
                </a:extLst>
              </p:cNvPr>
              <p:cNvSpPr>
                <a:spLocks noRot="1" noChangeAspect="1" noMove="1" noResize="1" noEditPoints="1" noAdjustHandles="1" noChangeArrowheads="1" noChangeShapeType="1" noTextEdit="1"/>
              </p:cNvSpPr>
              <p:nvPr/>
            </p:nvSpPr>
            <p:spPr>
              <a:xfrm>
                <a:off x="8449617" y="2900875"/>
                <a:ext cx="1174045" cy="399949"/>
              </a:xfrm>
              <a:prstGeom prst="round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BECEC459-B01F-008E-D183-4C8A59930CBF}"/>
                  </a:ext>
                </a:extLst>
              </p:cNvPr>
              <p:cNvSpPr/>
              <p:nvPr/>
            </p:nvSpPr>
            <p:spPr>
              <a:xfrm>
                <a:off x="8449617" y="3316591"/>
                <a:ext cx="1174045" cy="399950"/>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𝐿𝑒𝑎𝑟</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𝑛</m:t>
                          </m:r>
                        </m:e>
                        <m:sub>
                          <m:r>
                            <a:rPr lang="en-US" b="0" i="1" dirty="0" smtClean="0">
                              <a:latin typeface="Cambria Math" panose="02040503050406030204" pitchFamily="18" charset="0"/>
                            </a:rPr>
                            <m:t>2</m:t>
                          </m:r>
                        </m:sub>
                      </m:sSub>
                    </m:oMath>
                  </m:oMathPara>
                </a14:m>
                <a:endParaRPr lang="en-US" dirty="0"/>
              </a:p>
            </p:txBody>
          </p:sp>
        </mc:Choice>
        <mc:Fallback xmlns="">
          <p:sp>
            <p:nvSpPr>
              <p:cNvPr id="11" name="Rounded Rectangle 10">
                <a:extLst>
                  <a:ext uri="{FF2B5EF4-FFF2-40B4-BE49-F238E27FC236}">
                    <a16:creationId xmlns:a16="http://schemas.microsoft.com/office/drawing/2014/main" id="{BECEC459-B01F-008E-D183-4C8A59930CBF}"/>
                  </a:ext>
                </a:extLst>
              </p:cNvPr>
              <p:cNvSpPr>
                <a:spLocks noRot="1" noChangeAspect="1" noMove="1" noResize="1" noEditPoints="1" noAdjustHandles="1" noChangeArrowheads="1" noChangeShapeType="1" noTextEdit="1"/>
              </p:cNvSpPr>
              <p:nvPr/>
            </p:nvSpPr>
            <p:spPr>
              <a:xfrm>
                <a:off x="8449617" y="3316591"/>
                <a:ext cx="1174045" cy="399950"/>
              </a:xfrm>
              <a:prstGeom prst="round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867BE6C-4FED-AA01-2C59-DFCA58B2DB5A}"/>
                  </a:ext>
                </a:extLst>
              </p:cNvPr>
              <p:cNvSpPr txBox="1"/>
              <p:nvPr/>
            </p:nvSpPr>
            <p:spPr>
              <a:xfrm>
                <a:off x="7802217" y="3378066"/>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accent6">
                              <a:lumMod val="75000"/>
                            </a:schemeClr>
                          </a:solidFill>
                          <a:latin typeface="Cambria Math" panose="02040503050406030204" pitchFamily="18" charset="0"/>
                          <a:ea typeface="Cambria Math" panose="02040503050406030204" pitchFamily="18" charset="0"/>
                        </a:rPr>
                        <m:t>×</m:t>
                      </m:r>
                    </m:oMath>
                  </m:oMathPara>
                </a14:m>
                <a:endParaRPr lang="en-US" dirty="0">
                  <a:solidFill>
                    <a:schemeClr val="accent6">
                      <a:lumMod val="75000"/>
                    </a:schemeClr>
                  </a:solidFill>
                </a:endParaRPr>
              </a:p>
            </p:txBody>
          </p:sp>
        </mc:Choice>
        <mc:Fallback xmlns="">
          <p:sp>
            <p:nvSpPr>
              <p:cNvPr id="14" name="TextBox 13">
                <a:extLst>
                  <a:ext uri="{FF2B5EF4-FFF2-40B4-BE49-F238E27FC236}">
                    <a16:creationId xmlns:a16="http://schemas.microsoft.com/office/drawing/2014/main" id="{E867BE6C-4FED-AA01-2C59-DFCA58B2DB5A}"/>
                  </a:ext>
                </a:extLst>
              </p:cNvPr>
              <p:cNvSpPr txBox="1">
                <a:spLocks noRot="1" noChangeAspect="1" noMove="1" noResize="1" noEditPoints="1" noAdjustHandles="1" noChangeArrowheads="1" noChangeShapeType="1" noTextEdit="1"/>
              </p:cNvSpPr>
              <p:nvPr/>
            </p:nvSpPr>
            <p:spPr>
              <a:xfrm>
                <a:off x="7802217" y="3378066"/>
                <a:ext cx="218008" cy="276999"/>
              </a:xfrm>
              <a:prstGeom prst="rect">
                <a:avLst/>
              </a:prstGeom>
              <a:blipFill>
                <a:blip r:embed="rId10"/>
                <a:stretch>
                  <a:fillRect l="-16667"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A5CDE481-A26A-5E97-7EB3-0F4C7CE4B8A8}"/>
                  </a:ext>
                </a:extLst>
              </p:cNvPr>
              <p:cNvSpPr/>
              <p:nvPr/>
            </p:nvSpPr>
            <p:spPr>
              <a:xfrm>
                <a:off x="6206752" y="4859945"/>
                <a:ext cx="1174045" cy="4030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𝑆𝑒𝑡𝑢</m:t>
                      </m:r>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𝑝</m:t>
                          </m:r>
                        </m:e>
                        <m:sub>
                          <m:r>
                            <a:rPr lang="en-US" i="1" dirty="0" smtClean="0">
                              <a:latin typeface="Cambria Math" panose="02040503050406030204" pitchFamily="18" charset="0"/>
                            </a:rPr>
                            <m:t>1</m:t>
                          </m:r>
                        </m:sub>
                      </m:sSub>
                    </m:oMath>
                  </m:oMathPara>
                </a14:m>
                <a:endParaRPr lang="en-US" dirty="0"/>
              </a:p>
            </p:txBody>
          </p:sp>
        </mc:Choice>
        <mc:Fallback xmlns="">
          <p:sp>
            <p:nvSpPr>
              <p:cNvPr id="15" name="Rounded Rectangle 14">
                <a:extLst>
                  <a:ext uri="{FF2B5EF4-FFF2-40B4-BE49-F238E27FC236}">
                    <a16:creationId xmlns:a16="http://schemas.microsoft.com/office/drawing/2014/main" id="{A5CDE481-A26A-5E97-7EB3-0F4C7CE4B8A8}"/>
                  </a:ext>
                </a:extLst>
              </p:cNvPr>
              <p:cNvSpPr>
                <a:spLocks noRot="1" noChangeAspect="1" noMove="1" noResize="1" noEditPoints="1" noAdjustHandles="1" noChangeArrowheads="1" noChangeShapeType="1" noTextEdit="1"/>
              </p:cNvSpPr>
              <p:nvPr/>
            </p:nvSpPr>
            <p:spPr>
              <a:xfrm>
                <a:off x="6206752" y="4859945"/>
                <a:ext cx="1174045" cy="403091"/>
              </a:xfrm>
              <a:prstGeom prst="roundRect">
                <a:avLst/>
              </a:prstGeom>
              <a:blipFill>
                <a:blip r:embed="rId11"/>
                <a:stretch>
                  <a:fillRect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a:extLst>
                  <a:ext uri="{FF2B5EF4-FFF2-40B4-BE49-F238E27FC236}">
                    <a16:creationId xmlns:a16="http://schemas.microsoft.com/office/drawing/2014/main" id="{DBD6CD55-4E31-4B4F-8F92-D6B0687BFB98}"/>
                  </a:ext>
                </a:extLst>
              </p:cNvPr>
              <p:cNvSpPr/>
              <p:nvPr/>
            </p:nvSpPr>
            <p:spPr>
              <a:xfrm>
                <a:off x="6206751" y="5278802"/>
                <a:ext cx="1174045" cy="399949"/>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𝑃𝑟𝑒𝑑𝑖𝑐</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𝑡</m:t>
                          </m:r>
                        </m:e>
                        <m:sub>
                          <m:r>
                            <a:rPr lang="en-US" b="0" i="1" dirty="0" smtClean="0">
                              <a:latin typeface="Cambria Math" panose="02040503050406030204" pitchFamily="18" charset="0"/>
                            </a:rPr>
                            <m:t>1</m:t>
                          </m:r>
                        </m:sub>
                      </m:sSub>
                    </m:oMath>
                  </m:oMathPara>
                </a14:m>
                <a:endParaRPr lang="en-US" dirty="0"/>
              </a:p>
            </p:txBody>
          </p:sp>
        </mc:Choice>
        <mc:Fallback xmlns="">
          <p:sp>
            <p:nvSpPr>
              <p:cNvPr id="17" name="Rounded Rectangle 16">
                <a:extLst>
                  <a:ext uri="{FF2B5EF4-FFF2-40B4-BE49-F238E27FC236}">
                    <a16:creationId xmlns:a16="http://schemas.microsoft.com/office/drawing/2014/main" id="{DBD6CD55-4E31-4B4F-8F92-D6B0687BFB98}"/>
                  </a:ext>
                </a:extLst>
              </p:cNvPr>
              <p:cNvSpPr>
                <a:spLocks noRot="1" noChangeAspect="1" noMove="1" noResize="1" noEditPoints="1" noAdjustHandles="1" noChangeArrowheads="1" noChangeShapeType="1" noTextEdit="1"/>
              </p:cNvSpPr>
              <p:nvPr/>
            </p:nvSpPr>
            <p:spPr>
              <a:xfrm>
                <a:off x="6206751" y="5278802"/>
                <a:ext cx="1174045" cy="399949"/>
              </a:xfrm>
              <a:prstGeom prst="round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F904DA3D-A047-134B-1BF5-949BB328D344}"/>
                  </a:ext>
                </a:extLst>
              </p:cNvPr>
              <p:cNvSpPr/>
              <p:nvPr/>
            </p:nvSpPr>
            <p:spPr>
              <a:xfrm>
                <a:off x="6206751" y="5694518"/>
                <a:ext cx="1174045" cy="399950"/>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𝐿𝑒𝑎𝑟</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𝑛</m:t>
                          </m:r>
                        </m:e>
                        <m:sub>
                          <m:r>
                            <a:rPr lang="en-US" b="0" i="1" dirty="0" smtClean="0">
                              <a:latin typeface="Cambria Math" panose="02040503050406030204" pitchFamily="18" charset="0"/>
                            </a:rPr>
                            <m:t>2</m:t>
                          </m:r>
                        </m:sub>
                      </m:sSub>
                    </m:oMath>
                  </m:oMathPara>
                </a14:m>
                <a:endParaRPr lang="en-US" dirty="0"/>
              </a:p>
            </p:txBody>
          </p:sp>
        </mc:Choice>
        <mc:Fallback xmlns="">
          <p:sp>
            <p:nvSpPr>
              <p:cNvPr id="23" name="Rounded Rectangle 22">
                <a:extLst>
                  <a:ext uri="{FF2B5EF4-FFF2-40B4-BE49-F238E27FC236}">
                    <a16:creationId xmlns:a16="http://schemas.microsoft.com/office/drawing/2014/main" id="{F904DA3D-A047-134B-1BF5-949BB328D344}"/>
                  </a:ext>
                </a:extLst>
              </p:cNvPr>
              <p:cNvSpPr>
                <a:spLocks noRot="1" noChangeAspect="1" noMove="1" noResize="1" noEditPoints="1" noAdjustHandles="1" noChangeArrowheads="1" noChangeShapeType="1" noTextEdit="1"/>
              </p:cNvSpPr>
              <p:nvPr/>
            </p:nvSpPr>
            <p:spPr>
              <a:xfrm>
                <a:off x="6206751" y="5694518"/>
                <a:ext cx="1174045" cy="399950"/>
              </a:xfrm>
              <a:prstGeom prst="round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79170C92-A85E-9E94-31E7-91EEC959C0F4}"/>
                  </a:ext>
                </a:extLst>
              </p:cNvPr>
              <p:cNvSpPr/>
              <p:nvPr/>
            </p:nvSpPr>
            <p:spPr>
              <a:xfrm>
                <a:off x="8449617" y="4859945"/>
                <a:ext cx="1174045" cy="403091"/>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𝑆𝑒𝑡𝑢</m:t>
                      </m:r>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𝑝</m:t>
                          </m:r>
                        </m:e>
                        <m:sub>
                          <m:r>
                            <a:rPr lang="en-US" b="0" i="1" dirty="0" smtClean="0">
                              <a:latin typeface="Cambria Math" panose="02040503050406030204" pitchFamily="18" charset="0"/>
                            </a:rPr>
                            <m:t>2</m:t>
                          </m:r>
                        </m:sub>
                      </m:sSub>
                    </m:oMath>
                  </m:oMathPara>
                </a14:m>
                <a:endParaRPr lang="en-US" dirty="0"/>
              </a:p>
            </p:txBody>
          </p:sp>
        </mc:Choice>
        <mc:Fallback xmlns="">
          <p:sp>
            <p:nvSpPr>
              <p:cNvPr id="24" name="Rounded Rectangle 23">
                <a:extLst>
                  <a:ext uri="{FF2B5EF4-FFF2-40B4-BE49-F238E27FC236}">
                    <a16:creationId xmlns:a16="http://schemas.microsoft.com/office/drawing/2014/main" id="{79170C92-A85E-9E94-31E7-91EEC959C0F4}"/>
                  </a:ext>
                </a:extLst>
              </p:cNvPr>
              <p:cNvSpPr>
                <a:spLocks noRot="1" noChangeAspect="1" noMove="1" noResize="1" noEditPoints="1" noAdjustHandles="1" noChangeArrowheads="1" noChangeShapeType="1" noTextEdit="1"/>
              </p:cNvSpPr>
              <p:nvPr/>
            </p:nvSpPr>
            <p:spPr>
              <a:xfrm>
                <a:off x="8449617" y="4859945"/>
                <a:ext cx="1174045" cy="403091"/>
              </a:xfrm>
              <a:prstGeom prst="roundRect">
                <a:avLst/>
              </a:prstGeom>
              <a:blipFill>
                <a:blip r:embed="rId14"/>
                <a:stretch>
                  <a:fillRect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ounded Rectangle 24">
                <a:extLst>
                  <a:ext uri="{FF2B5EF4-FFF2-40B4-BE49-F238E27FC236}">
                    <a16:creationId xmlns:a16="http://schemas.microsoft.com/office/drawing/2014/main" id="{3187AE17-54F0-53DE-A2B3-02C57F2318D5}"/>
                  </a:ext>
                </a:extLst>
              </p:cNvPr>
              <p:cNvSpPr/>
              <p:nvPr/>
            </p:nvSpPr>
            <p:spPr>
              <a:xfrm>
                <a:off x="8449616" y="5278802"/>
                <a:ext cx="1174045" cy="3999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𝑃𝑟𝑒𝑑𝑖𝑐</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𝑡</m:t>
                          </m:r>
                        </m:e>
                        <m:sub>
                          <m:r>
                            <a:rPr lang="en-US" b="0" i="1" dirty="0" smtClean="0">
                              <a:latin typeface="Cambria Math" panose="02040503050406030204" pitchFamily="18" charset="0"/>
                            </a:rPr>
                            <m:t>2</m:t>
                          </m:r>
                        </m:sub>
                      </m:sSub>
                    </m:oMath>
                  </m:oMathPara>
                </a14:m>
                <a:endParaRPr lang="en-US" dirty="0"/>
              </a:p>
            </p:txBody>
          </p:sp>
        </mc:Choice>
        <mc:Fallback xmlns="">
          <p:sp>
            <p:nvSpPr>
              <p:cNvPr id="25" name="Rounded Rectangle 24">
                <a:extLst>
                  <a:ext uri="{FF2B5EF4-FFF2-40B4-BE49-F238E27FC236}">
                    <a16:creationId xmlns:a16="http://schemas.microsoft.com/office/drawing/2014/main" id="{3187AE17-54F0-53DE-A2B3-02C57F2318D5}"/>
                  </a:ext>
                </a:extLst>
              </p:cNvPr>
              <p:cNvSpPr>
                <a:spLocks noRot="1" noChangeAspect="1" noMove="1" noResize="1" noEditPoints="1" noAdjustHandles="1" noChangeArrowheads="1" noChangeShapeType="1" noTextEdit="1"/>
              </p:cNvSpPr>
              <p:nvPr/>
            </p:nvSpPr>
            <p:spPr>
              <a:xfrm>
                <a:off x="8449616" y="5278802"/>
                <a:ext cx="1174045" cy="399949"/>
              </a:xfrm>
              <a:prstGeom prst="round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a:extLst>
                  <a:ext uri="{FF2B5EF4-FFF2-40B4-BE49-F238E27FC236}">
                    <a16:creationId xmlns:a16="http://schemas.microsoft.com/office/drawing/2014/main" id="{08F81B0C-AED9-6759-D975-6BABFC826775}"/>
                  </a:ext>
                </a:extLst>
              </p:cNvPr>
              <p:cNvSpPr/>
              <p:nvPr/>
            </p:nvSpPr>
            <p:spPr>
              <a:xfrm>
                <a:off x="8449616" y="5694518"/>
                <a:ext cx="1174045" cy="39995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𝐿𝑒𝑎𝑟</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𝑛</m:t>
                          </m:r>
                        </m:e>
                        <m:sub>
                          <m:r>
                            <a:rPr lang="en-US" b="0" i="1" dirty="0" smtClean="0">
                              <a:latin typeface="Cambria Math" panose="02040503050406030204" pitchFamily="18" charset="0"/>
                            </a:rPr>
                            <m:t>1</m:t>
                          </m:r>
                        </m:sub>
                      </m:sSub>
                    </m:oMath>
                  </m:oMathPara>
                </a14:m>
                <a:endParaRPr lang="en-US" dirty="0"/>
              </a:p>
            </p:txBody>
          </p:sp>
        </mc:Choice>
        <mc:Fallback xmlns="">
          <p:sp>
            <p:nvSpPr>
              <p:cNvPr id="26" name="Rounded Rectangle 25">
                <a:extLst>
                  <a:ext uri="{FF2B5EF4-FFF2-40B4-BE49-F238E27FC236}">
                    <a16:creationId xmlns:a16="http://schemas.microsoft.com/office/drawing/2014/main" id="{08F81B0C-AED9-6759-D975-6BABFC826775}"/>
                  </a:ext>
                </a:extLst>
              </p:cNvPr>
              <p:cNvSpPr>
                <a:spLocks noRot="1" noChangeAspect="1" noMove="1" noResize="1" noEditPoints="1" noAdjustHandles="1" noChangeArrowheads="1" noChangeShapeType="1" noTextEdit="1"/>
              </p:cNvSpPr>
              <p:nvPr/>
            </p:nvSpPr>
            <p:spPr>
              <a:xfrm>
                <a:off x="8449616" y="5694518"/>
                <a:ext cx="1174045" cy="399950"/>
              </a:xfrm>
              <a:prstGeom prst="roundRect">
                <a:avLst/>
              </a:prstGeom>
              <a:blipFill>
                <a:blip r:embed="rId16"/>
                <a:stretch>
                  <a:fillRect/>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27CED69F-3056-1A89-7275-BA16FBBAB7CF}"/>
              </a:ext>
            </a:extLst>
          </p:cNvPr>
          <p:cNvSpPr txBox="1"/>
          <p:nvPr/>
        </p:nvSpPr>
        <p:spPr>
          <a:xfrm>
            <a:off x="6301759" y="2112686"/>
            <a:ext cx="968086" cy="369332"/>
          </a:xfrm>
          <a:prstGeom prst="rect">
            <a:avLst/>
          </a:prstGeom>
          <a:noFill/>
        </p:spPr>
        <p:txBody>
          <a:bodyPr wrap="none" rtlCol="0">
            <a:spAutoFit/>
          </a:bodyPr>
          <a:lstStyle/>
          <a:p>
            <a:r>
              <a:rPr lang="en-US" dirty="0"/>
              <a:t>Parent 1</a:t>
            </a:r>
          </a:p>
        </p:txBody>
      </p:sp>
      <p:sp>
        <p:nvSpPr>
          <p:cNvPr id="28" name="TextBox 27">
            <a:extLst>
              <a:ext uri="{FF2B5EF4-FFF2-40B4-BE49-F238E27FC236}">
                <a16:creationId xmlns:a16="http://schemas.microsoft.com/office/drawing/2014/main" id="{DAF4A046-9C55-176B-AFAB-DBAA338AD172}"/>
              </a:ext>
            </a:extLst>
          </p:cNvPr>
          <p:cNvSpPr txBox="1"/>
          <p:nvPr/>
        </p:nvSpPr>
        <p:spPr>
          <a:xfrm>
            <a:off x="8552595" y="2089203"/>
            <a:ext cx="968086" cy="369332"/>
          </a:xfrm>
          <a:prstGeom prst="rect">
            <a:avLst/>
          </a:prstGeom>
          <a:noFill/>
        </p:spPr>
        <p:txBody>
          <a:bodyPr wrap="none" rtlCol="0">
            <a:spAutoFit/>
          </a:bodyPr>
          <a:lstStyle/>
          <a:p>
            <a:r>
              <a:rPr lang="en-US" dirty="0"/>
              <a:t>Parent 2</a:t>
            </a:r>
          </a:p>
        </p:txBody>
      </p:sp>
      <p:sp>
        <p:nvSpPr>
          <p:cNvPr id="29" name="TextBox 28">
            <a:extLst>
              <a:ext uri="{FF2B5EF4-FFF2-40B4-BE49-F238E27FC236}">
                <a16:creationId xmlns:a16="http://schemas.microsoft.com/office/drawing/2014/main" id="{460FAEB8-4BA8-CE31-81A8-7F17C89F3BB4}"/>
              </a:ext>
            </a:extLst>
          </p:cNvPr>
          <p:cNvSpPr txBox="1"/>
          <p:nvPr/>
        </p:nvSpPr>
        <p:spPr>
          <a:xfrm>
            <a:off x="6372066" y="4520471"/>
            <a:ext cx="827471" cy="369332"/>
          </a:xfrm>
          <a:prstGeom prst="rect">
            <a:avLst/>
          </a:prstGeom>
          <a:noFill/>
        </p:spPr>
        <p:txBody>
          <a:bodyPr wrap="none" rtlCol="0">
            <a:spAutoFit/>
          </a:bodyPr>
          <a:lstStyle/>
          <a:p>
            <a:r>
              <a:rPr lang="en-US" dirty="0"/>
              <a:t>Child 1</a:t>
            </a:r>
          </a:p>
        </p:txBody>
      </p:sp>
      <p:sp>
        <p:nvSpPr>
          <p:cNvPr id="30" name="TextBox 29">
            <a:extLst>
              <a:ext uri="{FF2B5EF4-FFF2-40B4-BE49-F238E27FC236}">
                <a16:creationId xmlns:a16="http://schemas.microsoft.com/office/drawing/2014/main" id="{7C69AA0E-1472-368A-7763-47BE0404BADE}"/>
              </a:ext>
            </a:extLst>
          </p:cNvPr>
          <p:cNvSpPr txBox="1"/>
          <p:nvPr/>
        </p:nvSpPr>
        <p:spPr>
          <a:xfrm>
            <a:off x="8622902" y="4529748"/>
            <a:ext cx="827471" cy="369332"/>
          </a:xfrm>
          <a:prstGeom prst="rect">
            <a:avLst/>
          </a:prstGeom>
          <a:noFill/>
        </p:spPr>
        <p:txBody>
          <a:bodyPr wrap="none" rtlCol="0">
            <a:spAutoFit/>
          </a:bodyPr>
          <a:lstStyle/>
          <a:p>
            <a:r>
              <a:rPr lang="en-US" dirty="0"/>
              <a:t>Child 2</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74BBFCD-DB53-D73A-C1DB-1EEF74B96A53}"/>
                  </a:ext>
                </a:extLst>
              </p:cNvPr>
              <p:cNvSpPr txBox="1"/>
              <p:nvPr/>
            </p:nvSpPr>
            <p:spPr>
              <a:xfrm>
                <a:off x="7272596" y="3641735"/>
                <a:ext cx="1324658" cy="646331"/>
              </a:xfrm>
              <a:prstGeom prst="rect">
                <a:avLst/>
              </a:prstGeom>
              <a:noFill/>
            </p:spPr>
            <p:txBody>
              <a:bodyPr wrap="none" rtlCol="0">
                <a:spAutoFit/>
              </a:bodyPr>
              <a:lstStyle/>
              <a:p>
                <a:r>
                  <a:rPr lang="en-US" dirty="0"/>
                  <a:t>cross </a:t>
                </a:r>
                <a14:m>
                  <m:oMath xmlns:m="http://schemas.openxmlformats.org/officeDocument/2006/math">
                    <m:r>
                      <a:rPr lang="en-US" i="1" dirty="0" smtClean="0">
                        <a:latin typeface="Cambria Math" panose="02040503050406030204" pitchFamily="18" charset="0"/>
                      </a:rPr>
                      <m:t>𝐿𝑒𝑎𝑟𝑛</m:t>
                    </m:r>
                  </m:oMath>
                </a14:m>
                <a:endParaRPr lang="en-US" dirty="0"/>
              </a:p>
              <a:p>
                <a:pPr algn="ctr"/>
                <a:r>
                  <a:rPr lang="en-US" dirty="0"/>
                  <a:t>=</a:t>
                </a:r>
              </a:p>
            </p:txBody>
          </p:sp>
        </mc:Choice>
        <mc:Fallback xmlns="">
          <p:sp>
            <p:nvSpPr>
              <p:cNvPr id="31" name="TextBox 30">
                <a:extLst>
                  <a:ext uri="{FF2B5EF4-FFF2-40B4-BE49-F238E27FC236}">
                    <a16:creationId xmlns:a16="http://schemas.microsoft.com/office/drawing/2014/main" id="{774BBFCD-DB53-D73A-C1DB-1EEF74B96A53}"/>
                  </a:ext>
                </a:extLst>
              </p:cNvPr>
              <p:cNvSpPr txBox="1">
                <a:spLocks noRot="1" noChangeAspect="1" noMove="1" noResize="1" noEditPoints="1" noAdjustHandles="1" noChangeArrowheads="1" noChangeShapeType="1" noTextEdit="1"/>
              </p:cNvSpPr>
              <p:nvPr/>
            </p:nvSpPr>
            <p:spPr>
              <a:xfrm>
                <a:off x="7272596" y="3641735"/>
                <a:ext cx="1324658" cy="646331"/>
              </a:xfrm>
              <a:prstGeom prst="rect">
                <a:avLst/>
              </a:prstGeom>
              <a:blipFill>
                <a:blip r:embed="rId17"/>
                <a:stretch>
                  <a:fillRect l="-3810" t="-3846" b="-13462"/>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6A94DD40-A663-7A3B-3B98-A1FE63E4D3BE}"/>
              </a:ext>
            </a:extLst>
          </p:cNvPr>
          <p:cNvSpPr txBox="1"/>
          <p:nvPr/>
        </p:nvSpPr>
        <p:spPr>
          <a:xfrm>
            <a:off x="1726196" y="1585650"/>
            <a:ext cx="3048335" cy="369332"/>
          </a:xfrm>
          <a:prstGeom prst="rect">
            <a:avLst/>
          </a:prstGeom>
          <a:noFill/>
        </p:spPr>
        <p:txBody>
          <a:bodyPr wrap="none" rtlCol="0">
            <a:spAutoFit/>
          </a:bodyPr>
          <a:lstStyle/>
          <a:p>
            <a:r>
              <a:rPr lang="en-US" dirty="0"/>
              <a:t>Customized Domination Check</a:t>
            </a:r>
          </a:p>
        </p:txBody>
      </p:sp>
      <p:sp>
        <p:nvSpPr>
          <p:cNvPr id="33" name="TextBox 32">
            <a:extLst>
              <a:ext uri="{FF2B5EF4-FFF2-40B4-BE49-F238E27FC236}">
                <a16:creationId xmlns:a16="http://schemas.microsoft.com/office/drawing/2014/main" id="{CA157745-22AF-A3AA-F49C-A22874791277}"/>
              </a:ext>
            </a:extLst>
          </p:cNvPr>
          <p:cNvSpPr txBox="1"/>
          <p:nvPr/>
        </p:nvSpPr>
        <p:spPr>
          <a:xfrm>
            <a:off x="6731876" y="1623848"/>
            <a:ext cx="2264274" cy="369332"/>
          </a:xfrm>
          <a:prstGeom prst="rect">
            <a:avLst/>
          </a:prstGeom>
          <a:noFill/>
        </p:spPr>
        <p:txBody>
          <a:bodyPr wrap="none" rtlCol="0">
            <a:spAutoFit/>
          </a:bodyPr>
          <a:lstStyle/>
          <a:p>
            <a:r>
              <a:rPr lang="en-US" dirty="0"/>
              <a:t>Component Crossover</a:t>
            </a:r>
          </a:p>
        </p:txBody>
      </p:sp>
    </p:spTree>
    <p:extLst>
      <p:ext uri="{BB962C8B-B14F-4D97-AF65-F5344CB8AC3E}">
        <p14:creationId xmlns:p14="http://schemas.microsoft.com/office/powerpoint/2010/main" val="26485492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16293</TotalTime>
  <Words>1267</Words>
  <Application>Microsoft Macintosh PowerPoint</Application>
  <PresentationFormat>Widescreen</PresentationFormat>
  <Paragraphs>248</Paragraphs>
  <Slides>18</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Cambria</vt:lpstr>
      <vt:lpstr>Cambria Math</vt:lpstr>
      <vt:lpstr>Verdana</vt:lpstr>
      <vt:lpstr>Office Theme</vt:lpstr>
      <vt:lpstr>MOAZ: A Multi-Objective AutoML-Zero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RegEMO: Sacrificing Pareto-Optimality for Regularity in Multi-objective Problem-Solving</dc:title>
  <dc:creator>Ritam Guha</dc:creator>
  <cp:lastModifiedBy>Ritam Guha</cp:lastModifiedBy>
  <cp:revision>76</cp:revision>
  <dcterms:created xsi:type="dcterms:W3CDTF">2023-02-10T22:41:41Z</dcterms:created>
  <dcterms:modified xsi:type="dcterms:W3CDTF">2023-07-18T11:06:26Z</dcterms:modified>
</cp:coreProperties>
</file>