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73" r:id="rId5"/>
    <p:sldId id="274" r:id="rId6"/>
    <p:sldId id="260" r:id="rId7"/>
    <p:sldId id="261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FCD4CE"/>
    <a:srgbClr val="AF2C08"/>
    <a:srgbClr val="F1C6C3"/>
    <a:srgbClr val="60C5F4"/>
    <a:srgbClr val="A70000"/>
    <a:srgbClr val="C00000"/>
    <a:srgbClr val="D4524D"/>
    <a:srgbClr val="FBD8C1"/>
    <a:srgbClr val="FFF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8"/>
    <p:restoredTop sz="96405"/>
  </p:normalViewPr>
  <p:slideViewPr>
    <p:cSldViewPr snapToGrid="0" snapToObjects="1">
      <p:cViewPr varScale="1">
        <p:scale>
          <a:sx n="84" d="100"/>
          <a:sy n="84" d="100"/>
        </p:scale>
        <p:origin x="208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163D5-F5AD-2D4A-ADBE-517C43FB0B43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52ABE-D6F5-904E-A6F6-B13780D9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4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AD889-C730-6F49-9DA3-752D3F4DC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12476-67D3-7C4C-9D81-D51F7ED23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03D29-FCF2-5143-A009-B3A06C67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933A-5520-4846-81F1-DB307575C794}" type="datetime1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D3FB1-0FF1-0A4F-A70F-FCCB92C39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44682-8D92-284C-871F-19E0D463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7536-99C0-D346-98C8-208B40CC4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3DC621-7E61-5E45-B596-2ABB38F63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A3292-33ED-E346-89D2-2293A58B8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3660-2BCE-9545-B4F2-DD805743B401}" type="datetime1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831A8-C25A-4E4D-868D-600B6F76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D3D55-EE95-7640-A9E9-792AAD46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7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C6501-0AB5-9C41-A35D-D8A272426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4214D-972E-344D-AEF3-9D18EAE15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FE9FD-F7DA-7146-8D02-012AB15C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1C4BD-C128-F44C-B729-A99F5A391398}" type="datetime1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3BB08-76D9-394A-8F12-BFA8841E6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8C089-1879-AE41-B4D9-C4B04DEF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5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48A6-95DB-7B4C-A5CE-FFECD98D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A5937-B585-0A4F-9981-E383DC39F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11" y="1340285"/>
            <a:ext cx="11423737" cy="48366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8519-9443-8A4F-8F88-53A90006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581F-579F-2C4B-A8EE-20F51FD7ACD8}" type="datetime1">
              <a:rPr lang="en-US" smtClean="0"/>
              <a:t>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655A2-870E-2144-A461-058B62EC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AF34-C1DE-5D49-837A-EACC3DFE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4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AD81-BAA1-DF48-8BDB-6E6CCE5E7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06C74-15CB-C44C-88CB-D862F868A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B1A4E-8AE2-B54A-B111-566FB015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5D9-4386-104B-B32A-50070FC5FFA1}" type="datetime1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7413-8954-6746-A30B-BE7E1E7D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F9D69-CAB0-8547-8074-AF3179F1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9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5C5A-A2F0-994F-B4BC-C07ACA24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E84B8-FAB2-6945-80EF-1D754125B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46807-7952-7B41-B099-565797FD1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6593D-659C-024A-B8F0-B61AE4C3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1DE9-9F76-C744-9CD1-4319029213D7}" type="datetime1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9FBD-CBC8-4C47-9B8B-1CD8245A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31F00-8FB6-E448-B597-00000EE3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419C2-AFA1-EA4E-ACEC-A49B9E3F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6BE5F-9C29-824F-A4A8-334365EF7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DBE9F-1F88-074D-B72D-DACF9C913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7596B5-1A91-A948-8529-170E6ED15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1E16B-BE0F-8546-8977-C5311F173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A2115-5201-844A-A1D6-9D3CDAE52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ABC5-CF3D-D042-8A0D-5F39966FE81C}" type="datetime1">
              <a:rPr lang="en-US" smtClean="0"/>
              <a:t>6/16/20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6A9249-0907-0C41-B4D3-0B00895F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5BE23-FA88-3845-AF7C-BEA2C259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8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33C1-1B4C-A74D-B7CD-6BA6CFE8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8F698-F3CD-9C47-A45D-7AEA2F21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427D-7557-7144-95F1-7BE2E077EF52}" type="datetime1">
              <a:rPr lang="en-US" smtClean="0"/>
              <a:t>6/16/20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C19F4-7D5E-1343-A1E1-2E26797D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BC35D-4609-6B4B-B669-9FECA697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4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F816E-A885-7848-ADB0-6101F5FF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D041F-9577-B241-A442-47DB7D675396}" type="datetime1">
              <a:rPr lang="en-US" smtClean="0"/>
              <a:t>6/16/20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F90228-1D11-E541-AB07-F2F5FF2C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FD069-B6B9-4640-A65E-477DAF5C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9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AB347-037C-8244-BF16-67C97B6B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B8B19-E43F-9147-B6B6-73BEF51B6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6D521-4DB6-D843-B8B7-C0ADA29AE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0A8F0-2B65-A744-988C-E1C8F64B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11E5-C59C-9841-8734-8BF4C884468F}" type="datetime1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EA4F2-1314-7D47-B8B4-672FC17D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EC5C8-7A86-2145-B85E-757855E80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9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EE7CA-B40E-CB45-AD91-3970FA3B6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3DA6A-5533-5242-831F-43CD3215F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F998-A165-C64A-9739-D3563CF6C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B51C8-00AD-8646-9818-6F439BCB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BCDA-E7D8-3145-A0C5-7C75A41E6363}" type="datetime1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083E7-E5E1-8A46-8A1C-CF199C64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NAT, CVPRW'20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1EB37-8240-484C-9D10-61B06FB5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CEC7D5-90C6-0D4D-8C7B-69A99DDB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2BD34-26C3-624D-8150-4E30C7E81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9A692-95DA-9A41-B6C4-AEB3BC342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1E11E-70F8-9C4A-A5AF-B00C355E85AE}" type="datetime1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0AD8D-EA55-2640-8712-FE72F3C59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FDA8C-43AD-9649-826C-B9B98723B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6A5AF2AE-0A95-3E4B-BD19-3D98B9D69EE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72B364-CCE7-0946-854C-CD448CBE006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0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05.05859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5.05859" TargetMode="External"/><Relationship Id="rId3" Type="http://schemas.openxmlformats.org/officeDocument/2006/relationships/image" Target="../media/image15.emf"/><Relationship Id="rId7" Type="http://schemas.openxmlformats.org/officeDocument/2006/relationships/image" Target="../media/image2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5.05859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005.05859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5.05859" TargetMode="External"/><Relationship Id="rId2" Type="http://schemas.openxmlformats.org/officeDocument/2006/relationships/hyperlink" Target="https://github.com/human-analysis/neural-architecture-transfe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hyperlink" Target="https://arxiv.org/abs/2005.05859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5.05859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4.tif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.emf"/><Relationship Id="rId21" Type="http://schemas.openxmlformats.org/officeDocument/2006/relationships/image" Target="../media/image77.png"/><Relationship Id="rId2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80.png"/><Relationship Id="rId23" Type="http://schemas.openxmlformats.org/officeDocument/2006/relationships/image" Target="../media/image79.png"/><Relationship Id="rId22" Type="http://schemas.openxmlformats.org/officeDocument/2006/relationships/image" Target="../media/image78.png"/><Relationship Id="rId27" Type="http://schemas.openxmlformats.org/officeDocument/2006/relationships/hyperlink" Target="https://arxiv.org/abs/2005.0585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05FBD-7E4F-C044-A6F4-5A556D53D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Architecture Transfer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10A1B-2998-FA42-A643-8D8738C9A9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Zhichao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Lu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 Gautam Sreekumar, Erik Goodman, Wolfgang Banzhaf, </a:t>
            </a:r>
          </a:p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Kalyanmoy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Deb, and Vishnu Naresh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Boddeti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 State University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5515-F289-C347-ADE0-26B1E9F26ADB}"/>
              </a:ext>
            </a:extLst>
          </p:cNvPr>
          <p:cNvSpPr txBox="1">
            <a:spLocks/>
          </p:cNvSpPr>
          <p:nvPr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NAT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CVPRW’20</a:t>
            </a:r>
          </a:p>
        </p:txBody>
      </p:sp>
    </p:spTree>
    <p:extLst>
      <p:ext uri="{BB962C8B-B14F-4D97-AF65-F5344CB8AC3E}">
        <p14:creationId xmlns:p14="http://schemas.microsoft.com/office/powerpoint/2010/main" val="4252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AECE4B-A681-204E-B029-F6ED51D4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Performance on ImageNet</a:t>
            </a:r>
            <a:endParaRPr lang="en-US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51B6E2-89AF-364B-9F1F-D68BF4A00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93" y="823798"/>
            <a:ext cx="5773150" cy="4009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27D18D-27DF-E548-B441-3D6765BF3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98" y="823798"/>
            <a:ext cx="5773150" cy="4009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C30519-2CB0-7945-8D1E-FFB31D1B265F}"/>
              </a:ext>
            </a:extLst>
          </p:cNvPr>
          <p:cNvSpPr txBox="1"/>
          <p:nvPr/>
        </p:nvSpPr>
        <p:spPr>
          <a:xfrm>
            <a:off x="7342336" y="779720"/>
            <a:ext cx="375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Mobile setting (&lt; 600M Multi-Adds)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356D6B-B1AC-EF4E-A34C-76E3DF6E6CC4}"/>
                  </a:ext>
                </a:extLst>
              </p:cNvPr>
              <p:cNvSpPr txBox="1"/>
              <p:nvPr/>
            </p:nvSpPr>
            <p:spPr>
              <a:xfrm>
                <a:off x="2631494" y="4833257"/>
                <a:ext cx="65889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NAT under bi-objective: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↑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max) top-1 accuracy and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↓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min) multi-adds 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356D6B-B1AC-EF4E-A34C-76E3DF6E6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494" y="4833257"/>
                <a:ext cx="6588920" cy="338554"/>
              </a:xfrm>
              <a:prstGeom prst="rect">
                <a:avLst/>
              </a:prstGeom>
              <a:blipFill>
                <a:blip r:embed="rId4"/>
                <a:stretch>
                  <a:fillRect l="-385" t="-370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C71A87-041C-BA4E-A197-BF2546A4F7D7}"/>
              </a:ext>
            </a:extLst>
          </p:cNvPr>
          <p:cNvCxnSpPr/>
          <p:nvPr/>
        </p:nvCxnSpPr>
        <p:spPr>
          <a:xfrm flipV="1">
            <a:off x="5888089" y="3157174"/>
            <a:ext cx="0" cy="118872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EBF0E0-79D9-AC4A-A119-BE411A22CD4A}"/>
              </a:ext>
            </a:extLst>
          </p:cNvPr>
          <p:cNvCxnSpPr>
            <a:cxnSpLocks/>
          </p:cNvCxnSpPr>
          <p:nvPr/>
        </p:nvCxnSpPr>
        <p:spPr>
          <a:xfrm flipH="1">
            <a:off x="4618380" y="4306957"/>
            <a:ext cx="1280160" cy="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FBB1643-82BC-7A4A-83D0-479C133CCAA0}"/>
              </a:ext>
            </a:extLst>
          </p:cNvPr>
          <p:cNvSpPr txBox="1"/>
          <p:nvPr/>
        </p:nvSpPr>
        <p:spPr>
          <a:xfrm>
            <a:off x="4261335" y="2925843"/>
            <a:ext cx="1595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the better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D6A185-C772-194A-A2AA-D5E6B331A7AF}"/>
              </a:ext>
            </a:extLst>
          </p:cNvPr>
          <p:cNvSpPr txBox="1"/>
          <p:nvPr/>
        </p:nvSpPr>
        <p:spPr>
          <a:xfrm>
            <a:off x="3478108" y="3891955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the better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9C03F0-28C0-7F48-89A4-C38B010D0497}"/>
              </a:ext>
            </a:extLst>
          </p:cNvPr>
          <p:cNvSpPr txBox="1"/>
          <p:nvPr/>
        </p:nvSpPr>
        <p:spPr>
          <a:xfrm>
            <a:off x="1428501" y="5405282"/>
            <a:ext cx="9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state-of-the-art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80.5% ImageNet top-1 accuracy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 mobile setting (0.5% improvement from OFA net*).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F29B236-AB8B-9749-A85A-631D3794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6853" y="6356350"/>
            <a:ext cx="7633252" cy="365125"/>
          </a:xfrm>
        </p:spPr>
        <p:txBody>
          <a:bodyPr/>
          <a:lstStyle/>
          <a:p>
            <a:r>
              <a:rPr lang="en-US" dirty="0"/>
              <a:t>* Cai, H., Gan, C., &amp; Han, S. Once for all: Train one network and specialize it for efficient deployment. In ICLR’20.</a:t>
            </a:r>
          </a:p>
        </p:txBody>
      </p:sp>
    </p:spTree>
    <p:extLst>
      <p:ext uri="{BB962C8B-B14F-4D97-AF65-F5344CB8AC3E}">
        <p14:creationId xmlns:p14="http://schemas.microsoft.com/office/powerpoint/2010/main" val="332061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376D9E-B8B9-B14E-B6B0-AB932A85A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98" y="1378508"/>
            <a:ext cx="4280988" cy="297315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1D3AD7F-662B-2D43-8C0F-F8C048EB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Scalability to Datasets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7176C-BF4B-EA4B-B393-F5FBC315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327" y="1378508"/>
            <a:ext cx="4280988" cy="2973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BD010-484F-FB46-9FCD-A13FDB7D9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218" y="1378508"/>
            <a:ext cx="4280988" cy="297315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B74D60-0701-CD49-B714-3CD0E4F48EAF}"/>
              </a:ext>
            </a:extLst>
          </p:cNvPr>
          <p:cNvCxnSpPr>
            <a:cxnSpLocks/>
          </p:cNvCxnSpPr>
          <p:nvPr/>
        </p:nvCxnSpPr>
        <p:spPr>
          <a:xfrm flipH="1" flipV="1">
            <a:off x="856035" y="2446820"/>
            <a:ext cx="2577829" cy="116732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D3C205-19E0-2045-9ABB-36AB5A4FD1CD}"/>
                  </a:ext>
                </a:extLst>
              </p:cNvPr>
              <p:cNvSpPr txBox="1"/>
              <p:nvPr/>
            </p:nvSpPr>
            <p:spPr>
              <a:xfrm rot="185619">
                <a:off x="1554450" y="2265503"/>
                <a:ext cx="1475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more efficient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D3C205-19E0-2045-9ABB-36AB5A4FD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619">
                <a:off x="1554450" y="2265503"/>
                <a:ext cx="1475084" cy="276999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C524F1-C5E7-A14D-8F13-168E0691C373}"/>
              </a:ext>
            </a:extLst>
          </p:cNvPr>
          <p:cNvCxnSpPr>
            <a:cxnSpLocks/>
          </p:cNvCxnSpPr>
          <p:nvPr/>
        </p:nvCxnSpPr>
        <p:spPr>
          <a:xfrm flipH="1" flipV="1">
            <a:off x="5262663" y="2042726"/>
            <a:ext cx="2062264" cy="144263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A0D374-BC8C-4648-A7A0-3B6D9CF66010}"/>
                  </a:ext>
                </a:extLst>
              </p:cNvPr>
              <p:cNvSpPr txBox="1"/>
              <p:nvPr/>
            </p:nvSpPr>
            <p:spPr>
              <a:xfrm rot="240000">
                <a:off x="5746166" y="1889843"/>
                <a:ext cx="14750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more efficient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A0D374-BC8C-4648-A7A0-3B6D9CF66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40000">
                <a:off x="5746166" y="1889843"/>
                <a:ext cx="1475084" cy="276999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FFDD3B-ABB1-C84A-95F4-56AEC0E5FEA9}"/>
              </a:ext>
            </a:extLst>
          </p:cNvPr>
          <p:cNvCxnSpPr>
            <a:cxnSpLocks/>
          </p:cNvCxnSpPr>
          <p:nvPr/>
        </p:nvCxnSpPr>
        <p:spPr>
          <a:xfrm flipH="1" flipV="1">
            <a:off x="9387191" y="1901162"/>
            <a:ext cx="1906622" cy="59084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6FBBEC2-F669-CD47-A568-3C7B1087BFA1}"/>
                  </a:ext>
                </a:extLst>
              </p:cNvPr>
              <p:cNvSpPr txBox="1"/>
              <p:nvPr/>
            </p:nvSpPr>
            <p:spPr>
              <a:xfrm rot="120000">
                <a:off x="9602959" y="1952272"/>
                <a:ext cx="14750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more efficient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6FBBEC2-F669-CD47-A568-3C7B1087B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20000">
                <a:off x="9602959" y="1952272"/>
                <a:ext cx="1475084" cy="276999"/>
              </a:xfrm>
              <a:prstGeom prst="rect">
                <a:avLst/>
              </a:prstGeom>
              <a:blipFill>
                <a:blip r:embed="rId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C5A5FEF-4DE3-294C-8A1F-AD31CA90DE19}"/>
              </a:ext>
            </a:extLst>
          </p:cNvPr>
          <p:cNvSpPr/>
          <p:nvPr/>
        </p:nvSpPr>
        <p:spPr>
          <a:xfrm>
            <a:off x="4181734" y="834676"/>
            <a:ext cx="3828531" cy="759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with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EfficientNet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88FC4-7464-AF44-84C1-052AC94ABA40}"/>
              </a:ext>
            </a:extLst>
          </p:cNvPr>
          <p:cNvSpPr txBox="1"/>
          <p:nvPr/>
        </p:nvSpPr>
        <p:spPr>
          <a:xfrm>
            <a:off x="513361" y="4444256"/>
            <a:ext cx="33808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Oxford Flowers</a:t>
            </a:r>
          </a:p>
          <a:p>
            <a:pPr algn="ctr"/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#Class = 102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Train size = 20 images/class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06428-474A-9740-85C1-06AE69A30C3C}"/>
              </a:ext>
            </a:extLst>
          </p:cNvPr>
          <p:cNvSpPr txBox="1"/>
          <p:nvPr/>
        </p:nvSpPr>
        <p:spPr>
          <a:xfrm>
            <a:off x="4534800" y="4446848"/>
            <a:ext cx="33808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Oxford-IIIT Pets</a:t>
            </a:r>
          </a:p>
          <a:p>
            <a:pPr algn="ctr"/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#Class = 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Train size = 100 images/class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CB1B05-8B18-E347-A10A-7FE758C67997}"/>
              </a:ext>
            </a:extLst>
          </p:cNvPr>
          <p:cNvSpPr txBox="1"/>
          <p:nvPr/>
        </p:nvSpPr>
        <p:spPr>
          <a:xfrm>
            <a:off x="8725022" y="4444256"/>
            <a:ext cx="33808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FGVC Aircraft</a:t>
            </a:r>
          </a:p>
          <a:p>
            <a:pPr algn="ctr"/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#Class = 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Train size = 66 images/class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2538E5-CF0A-D146-8944-B7D87F3B8F73}"/>
              </a:ext>
            </a:extLst>
          </p:cNvPr>
          <p:cNvSpPr txBox="1"/>
          <p:nvPr/>
        </p:nvSpPr>
        <p:spPr>
          <a:xfrm>
            <a:off x="1429052" y="5639704"/>
            <a:ext cx="9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 is consistently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efficient (3x – 9x)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EfficientNet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across various datasets without loss of accuracy.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95772A93-D4ED-494B-AB62-5B9DAD2A0CF0}"/>
              </a:ext>
            </a:extLst>
          </p:cNvPr>
          <p:cNvSpPr txBox="1">
            <a:spLocks/>
          </p:cNvSpPr>
          <p:nvPr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NAT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CVPRW’20</a:t>
            </a:r>
          </a:p>
        </p:txBody>
      </p:sp>
    </p:spTree>
    <p:extLst>
      <p:ext uri="{BB962C8B-B14F-4D97-AF65-F5344CB8AC3E}">
        <p14:creationId xmlns:p14="http://schemas.microsoft.com/office/powerpoint/2010/main" val="10284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8ACCA4-B804-C346-8D8D-B7A96D7D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498" y="1041078"/>
            <a:ext cx="11423650" cy="481047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376B7D-7D8D-834E-90C4-76F97E09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Scalability to Datasets</a:t>
            </a:r>
            <a:endParaRPr lang="en-US" sz="28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1297B6-C036-854F-B3FD-3A318707FF4F}"/>
              </a:ext>
            </a:extLst>
          </p:cNvPr>
          <p:cNvSpPr/>
          <p:nvPr/>
        </p:nvSpPr>
        <p:spPr>
          <a:xfrm>
            <a:off x="4181734" y="571965"/>
            <a:ext cx="3828531" cy="759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with Other Models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4EC9A-9676-4D48-9752-7FCBC7D313F8}"/>
              </a:ext>
            </a:extLst>
          </p:cNvPr>
          <p:cNvSpPr txBox="1"/>
          <p:nvPr/>
        </p:nvSpPr>
        <p:spPr>
          <a:xfrm>
            <a:off x="1429053" y="5794755"/>
            <a:ext cx="9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 use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order of magnitude less #multi-adds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achieve similar accuracy than existing models across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diverse set of datasets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24C7046-A87B-D249-BCD5-465A326092C1}"/>
              </a:ext>
            </a:extLst>
          </p:cNvPr>
          <p:cNvSpPr txBox="1">
            <a:spLocks/>
          </p:cNvSpPr>
          <p:nvPr/>
        </p:nvSpPr>
        <p:spPr>
          <a:xfrm>
            <a:off x="3341914" y="6441086"/>
            <a:ext cx="5595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We restrict the search to be &lt; 1 Day on an 8 2080Ti GPU server</a:t>
            </a:r>
          </a:p>
        </p:txBody>
      </p:sp>
    </p:spTree>
    <p:extLst>
      <p:ext uri="{BB962C8B-B14F-4D97-AF65-F5344CB8AC3E}">
        <p14:creationId xmlns:p14="http://schemas.microsoft.com/office/powerpoint/2010/main" val="261490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4EBCD0-CD2F-6B45-AEBD-5EACDB30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Scalability to Datasets</a:t>
            </a:r>
            <a:endParaRPr lang="en-US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FAD11D-2598-E147-9893-7D536189D48D}"/>
              </a:ext>
            </a:extLst>
          </p:cNvPr>
          <p:cNvGrpSpPr/>
          <p:nvPr/>
        </p:nvGrpSpPr>
        <p:grpSpPr>
          <a:xfrm>
            <a:off x="274373" y="1711960"/>
            <a:ext cx="11765164" cy="2289995"/>
            <a:chOff x="345813" y="1140452"/>
            <a:chExt cx="11765164" cy="22899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ACAA98-6304-8A45-815A-EB554E9F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813" y="1140452"/>
              <a:ext cx="4446105" cy="20736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178FF1-CE32-C142-8A6A-0EC35732F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7195" y="1140452"/>
              <a:ext cx="4446105" cy="20736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AC2087-0DA3-E643-AA1B-D3AD3DFC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4872" y="1140452"/>
              <a:ext cx="4446105" cy="207364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0F7624-88FB-134D-BA54-664190AC706B}"/>
                </a:ext>
              </a:extLst>
            </p:cNvPr>
            <p:cNvSpPr txBox="1"/>
            <p:nvPr/>
          </p:nvSpPr>
          <p:spPr>
            <a:xfrm>
              <a:off x="1968248" y="3061115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ImageNet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D379E0-3AD3-F045-8BBC-9F72E599E8DA}"/>
                </a:ext>
              </a:extLst>
            </p:cNvPr>
            <p:cNvSpPr txBox="1"/>
            <p:nvPr/>
          </p:nvSpPr>
          <p:spPr>
            <a:xfrm>
              <a:off x="5446133" y="3061115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Stanford Cars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9A1B74-8C20-2B4F-A9CB-E94B76B3CF42}"/>
                </a:ext>
              </a:extLst>
            </p:cNvPr>
            <p:cNvSpPr txBox="1"/>
            <p:nvPr/>
          </p:nvSpPr>
          <p:spPr>
            <a:xfrm>
              <a:off x="9386988" y="3061115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Food-101</a:t>
              </a:r>
            </a:p>
          </p:txBody>
        </p:sp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0011E04-07D2-504F-8E1F-0789050E3DF1}"/>
              </a:ext>
            </a:extLst>
          </p:cNvPr>
          <p:cNvSpPr/>
          <p:nvPr/>
        </p:nvSpPr>
        <p:spPr>
          <a:xfrm>
            <a:off x="4082094" y="999302"/>
            <a:ext cx="4547929" cy="759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 of NAT architectures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E385640-5EEF-BA4F-ADF5-F0BF7FA20AFA}"/>
                  </a:ext>
                </a:extLst>
              </p:cNvPr>
              <p:cNvSpPr txBox="1"/>
              <p:nvPr/>
            </p:nvSpPr>
            <p:spPr>
              <a:xfrm>
                <a:off x="1219748" y="4044138"/>
                <a:ext cx="102726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Pareto-optimal architectures obtained by NAT under bi-objective: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↑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max) top-1 accuracy and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↓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min) multi-adds 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E385640-5EEF-BA4F-ADF5-F0BF7FA20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748" y="4044138"/>
                <a:ext cx="10272620" cy="338554"/>
              </a:xfrm>
              <a:prstGeom prst="rect">
                <a:avLst/>
              </a:prstGeom>
              <a:blipFill>
                <a:blip r:embed="rId5"/>
                <a:stretch>
                  <a:fillRect l="-3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4D77DF20-1292-1B48-AF21-CB96039A0067}"/>
              </a:ext>
            </a:extLst>
          </p:cNvPr>
          <p:cNvSpPr txBox="1"/>
          <p:nvPr/>
        </p:nvSpPr>
        <p:spPr>
          <a:xfrm>
            <a:off x="1314678" y="4857483"/>
            <a:ext cx="100827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datasets requires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architectures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optimally trade-off accuracy-efficiency.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Existing approaches that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architectures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learned on ImageNet are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sub-optimal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 finds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efficient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models with similar accuracy by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searching directly on the dataset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417A0-27B3-344C-9490-138036611B97}"/>
              </a:ext>
            </a:extLst>
          </p:cNvPr>
          <p:cNvCxnSpPr>
            <a:cxnSpLocks/>
          </p:cNvCxnSpPr>
          <p:nvPr/>
        </p:nvCxnSpPr>
        <p:spPr>
          <a:xfrm>
            <a:off x="3933692" y="1711960"/>
            <a:ext cx="0" cy="192066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7D8768-8F49-F145-90AB-2C442CB42474}"/>
              </a:ext>
            </a:extLst>
          </p:cNvPr>
          <p:cNvCxnSpPr>
            <a:cxnSpLocks/>
          </p:cNvCxnSpPr>
          <p:nvPr/>
        </p:nvCxnSpPr>
        <p:spPr>
          <a:xfrm>
            <a:off x="7593432" y="1711960"/>
            <a:ext cx="0" cy="192066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7DE59562-D4F3-F549-92C0-4EE2C7701B66}"/>
              </a:ext>
            </a:extLst>
          </p:cNvPr>
          <p:cNvSpPr txBox="1">
            <a:spLocks/>
          </p:cNvSpPr>
          <p:nvPr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CVPRW’20</a:t>
            </a:r>
          </a:p>
        </p:txBody>
      </p:sp>
    </p:spTree>
    <p:extLst>
      <p:ext uri="{BB962C8B-B14F-4D97-AF65-F5344CB8AC3E}">
        <p14:creationId xmlns:p14="http://schemas.microsoft.com/office/powerpoint/2010/main" val="3438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F47C40-331E-1943-9350-CD3E8299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Scalability to Numbers of Objectives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0ED12-1730-8A40-A988-84C9C3FDE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326" y="1202410"/>
            <a:ext cx="4058822" cy="3633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8E49F-8CAC-224B-AE06-C95D78986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6" y="1202410"/>
            <a:ext cx="7675070" cy="3633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1CDFC3-511F-1A43-9C60-8285831BBAB7}"/>
                  </a:ext>
                </a:extLst>
              </p:cNvPr>
              <p:cNvSpPr txBox="1"/>
              <p:nvPr/>
            </p:nvSpPr>
            <p:spPr>
              <a:xfrm>
                <a:off x="2155724" y="4830810"/>
                <a:ext cx="79891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NAT under 12-objective: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↑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max) top-1 accuracy on 11 datasets and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↓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min) multi-adds 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1CDFC3-511F-1A43-9C60-8285831BB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724" y="4830810"/>
                <a:ext cx="7989110" cy="338554"/>
              </a:xfrm>
              <a:prstGeom prst="rect">
                <a:avLst/>
              </a:prstGeom>
              <a:blipFill>
                <a:blip r:embed="rId4"/>
                <a:stretch>
                  <a:fillRect l="-31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B2A1186-ECF8-5A43-803D-D37B2E2A6D05}"/>
              </a:ext>
            </a:extLst>
          </p:cNvPr>
          <p:cNvSpPr txBox="1"/>
          <p:nvPr/>
        </p:nvSpPr>
        <p:spPr>
          <a:xfrm>
            <a:off x="526929" y="5428989"/>
            <a:ext cx="11655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 can handle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objectives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empirically show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trade-offs exist among these 11 datasets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 finds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common architecture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outperforms existing models on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11 datasets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similar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MAdds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8C00499-A9F7-BC48-AD32-70DB7E292239}"/>
              </a:ext>
            </a:extLst>
          </p:cNvPr>
          <p:cNvSpPr txBox="1">
            <a:spLocks/>
          </p:cNvSpPr>
          <p:nvPr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CVPRW’20</a:t>
            </a:r>
          </a:p>
        </p:txBody>
      </p:sp>
    </p:spTree>
    <p:extLst>
      <p:ext uri="{BB962C8B-B14F-4D97-AF65-F5344CB8AC3E}">
        <p14:creationId xmlns:p14="http://schemas.microsoft.com/office/powerpoint/2010/main" val="263499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8DE0A9-CB65-4043-B68A-09405406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03F1C-1468-FA47-A920-C9F66516366F}"/>
              </a:ext>
            </a:extLst>
          </p:cNvPr>
          <p:cNvSpPr txBox="1"/>
          <p:nvPr/>
        </p:nvSpPr>
        <p:spPr>
          <a:xfrm>
            <a:off x="438411" y="1038399"/>
            <a:ext cx="1083442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introduce Neural Architecture Transfer for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Search on Diverse Deployment Scenarios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 is an integration of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many-objective 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learning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predictor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surpasses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existing approaches under various scenarios: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Achieves a new state-of-the-art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80.5% ImageNet Top-1 accuracy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 mobile setting.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Outperforms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EfficientNet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many other models by a large margin on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diverse set of datasets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objectives.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Released pre-trained NAT models on all 11 datasets @ </a:t>
            </a:r>
            <a:r>
              <a:rPr lang="en-US" dirty="0">
                <a:hlinkClick r:id="rId2"/>
              </a:rPr>
              <a:t>https://github.com/human-analysis/neural-architecture-transfer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4F26F4-3595-E943-B11D-0655849C3260}"/>
              </a:ext>
            </a:extLst>
          </p:cNvPr>
          <p:cNvSpPr/>
          <p:nvPr/>
        </p:nvSpPr>
        <p:spPr>
          <a:xfrm>
            <a:off x="481734" y="2562942"/>
            <a:ext cx="1572552" cy="7596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 the full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2E3914-40EB-7D49-B9D5-945B77DC58EB}"/>
              </a:ext>
            </a:extLst>
          </p:cNvPr>
          <p:cNvSpPr/>
          <p:nvPr/>
        </p:nvSpPr>
        <p:spPr>
          <a:xfrm>
            <a:off x="7849531" y="2562942"/>
            <a:ext cx="1699164" cy="759656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Promising sub-networks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283BD1-1795-5245-89E7-5D8535D785B5}"/>
              </a:ext>
            </a:extLst>
          </p:cNvPr>
          <p:cNvSpPr/>
          <p:nvPr/>
        </p:nvSpPr>
        <p:spPr>
          <a:xfrm>
            <a:off x="10177366" y="2562942"/>
            <a:ext cx="1699164" cy="759656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Fine-tune sub-networks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B8F405-45B0-A447-91C3-5D3FD02B0A74}"/>
              </a:ext>
            </a:extLst>
          </p:cNvPr>
          <p:cNvCxnSpPr>
            <a:cxnSpLocks/>
          </p:cNvCxnSpPr>
          <p:nvPr/>
        </p:nvCxnSpPr>
        <p:spPr>
          <a:xfrm>
            <a:off x="9663830" y="2938737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1849151B-6318-C54B-A451-D2DB6266599F}"/>
              </a:ext>
            </a:extLst>
          </p:cNvPr>
          <p:cNvCxnSpPr>
            <a:cxnSpLocks/>
          </p:cNvCxnSpPr>
          <p:nvPr/>
        </p:nvCxnSpPr>
        <p:spPr>
          <a:xfrm rot="5400000">
            <a:off x="7259796" y="-401690"/>
            <a:ext cx="12700" cy="7534304"/>
          </a:xfrm>
          <a:prstGeom prst="curvedConnector3">
            <a:avLst>
              <a:gd name="adj1" fmla="val 3375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04865FC-751B-594A-BA8F-BD6FD7C31343}"/>
              </a:ext>
            </a:extLst>
          </p:cNvPr>
          <p:cNvSpPr/>
          <p:nvPr/>
        </p:nvSpPr>
        <p:spPr>
          <a:xfrm>
            <a:off x="4871243" y="2562942"/>
            <a:ext cx="2289269" cy="759656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Many-objective evolutionary search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769277-3297-084A-84FA-8D7D595B0B72}"/>
              </a:ext>
            </a:extLst>
          </p:cNvPr>
          <p:cNvCxnSpPr>
            <a:cxnSpLocks/>
          </p:cNvCxnSpPr>
          <p:nvPr/>
        </p:nvCxnSpPr>
        <p:spPr>
          <a:xfrm>
            <a:off x="7250590" y="2938737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FC6712-2A4E-EF45-847E-A720372324DD}"/>
              </a:ext>
            </a:extLst>
          </p:cNvPr>
          <p:cNvCxnSpPr>
            <a:cxnSpLocks/>
          </p:cNvCxnSpPr>
          <p:nvPr/>
        </p:nvCxnSpPr>
        <p:spPr>
          <a:xfrm>
            <a:off x="4329349" y="294277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B533D08-B011-8242-83E7-606ED4EA1D93}"/>
              </a:ext>
            </a:extLst>
          </p:cNvPr>
          <p:cNvSpPr/>
          <p:nvPr/>
        </p:nvSpPr>
        <p:spPr>
          <a:xfrm>
            <a:off x="2741669" y="2562942"/>
            <a:ext cx="1501950" cy="759656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Predictor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D95F8D5-0E88-E547-9BA7-A5D75D17F474}"/>
              </a:ext>
            </a:extLst>
          </p:cNvPr>
          <p:cNvCxnSpPr>
            <a:cxnSpLocks/>
          </p:cNvCxnSpPr>
          <p:nvPr/>
        </p:nvCxnSpPr>
        <p:spPr>
          <a:xfrm>
            <a:off x="2198741" y="294277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E8B838D-3626-B14F-AAA8-5FB539AD8C46}"/>
              </a:ext>
            </a:extLst>
          </p:cNvPr>
          <p:cNvSpPr/>
          <p:nvPr/>
        </p:nvSpPr>
        <p:spPr>
          <a:xfrm>
            <a:off x="428137" y="2491997"/>
            <a:ext cx="1699164" cy="92380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3E547E7-789C-C841-8EC6-2DA4C922B5CD}"/>
              </a:ext>
            </a:extLst>
          </p:cNvPr>
          <p:cNvSpPr/>
          <p:nvPr/>
        </p:nvSpPr>
        <p:spPr>
          <a:xfrm>
            <a:off x="301182" y="1986717"/>
            <a:ext cx="2300217" cy="583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Learning 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20E5E160-44AE-9C4D-9E10-C1FEFAFE3751}"/>
              </a:ext>
            </a:extLst>
          </p:cNvPr>
          <p:cNvSpPr txBox="1">
            <a:spLocks/>
          </p:cNvSpPr>
          <p:nvPr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CVPRW’20</a:t>
            </a:r>
          </a:p>
        </p:txBody>
      </p:sp>
    </p:spTree>
    <p:extLst>
      <p:ext uri="{BB962C8B-B14F-4D97-AF65-F5344CB8AC3E}">
        <p14:creationId xmlns:p14="http://schemas.microsoft.com/office/powerpoint/2010/main" val="359242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4" grpId="0" animBg="1"/>
      <p:bldP spid="30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BCD9-747B-7244-A74C-502AE33D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Efficient Search on Diverse Deployment Scenarios</a:t>
            </a:r>
            <a:endParaRPr lang="en-US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F45DA7-32F6-AC40-B2D2-D036107CA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0298"/>
          <a:stretch/>
        </p:blipFill>
        <p:spPr>
          <a:xfrm>
            <a:off x="690801" y="2015124"/>
            <a:ext cx="1453960" cy="14757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05095-7CF1-2642-84D4-262299F94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35"/>
          <a:stretch/>
        </p:blipFill>
        <p:spPr>
          <a:xfrm>
            <a:off x="2172556" y="2015124"/>
            <a:ext cx="1899102" cy="1463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9438CF-979F-F946-9898-14976B5480ED}"/>
              </a:ext>
            </a:extLst>
          </p:cNvPr>
          <p:cNvSpPr txBox="1"/>
          <p:nvPr/>
        </p:nvSpPr>
        <p:spPr>
          <a:xfrm>
            <a:off x="1791262" y="1283613"/>
            <a:ext cx="780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A26FB-977C-2147-9A4D-CA00E0C972EA}"/>
              </a:ext>
            </a:extLst>
          </p:cNvPr>
          <p:cNvSpPr txBox="1"/>
          <p:nvPr/>
        </p:nvSpPr>
        <p:spPr>
          <a:xfrm>
            <a:off x="690801" y="3675668"/>
            <a:ext cx="338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Multi-class / Fine-grained Large-scale / Few examples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7ED4-90DF-AB4D-9AD3-830EEB421F15}"/>
              </a:ext>
            </a:extLst>
          </p:cNvPr>
          <p:cNvSpPr txBox="1"/>
          <p:nvPr/>
        </p:nvSpPr>
        <p:spPr>
          <a:xfrm>
            <a:off x="5571434" y="1283613"/>
            <a:ext cx="1409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A301C4-E07B-5F47-B9E1-4C0E65A04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522" y="2022344"/>
            <a:ext cx="1949743" cy="901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9BDFB9-8139-AF40-B6C1-1C22B400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6" r="28358"/>
          <a:stretch/>
        </p:blipFill>
        <p:spPr>
          <a:xfrm>
            <a:off x="7018372" y="2009818"/>
            <a:ext cx="733415" cy="1463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2E1C0D-4060-1144-81B7-A28D73682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21" t="18517" r="10078" b="18077"/>
          <a:stretch/>
        </p:blipFill>
        <p:spPr>
          <a:xfrm>
            <a:off x="5696694" y="2957787"/>
            <a:ext cx="733416" cy="605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CF3C28-31F3-3D4D-A6C0-12F990C313E3}"/>
              </a:ext>
            </a:extLst>
          </p:cNvPr>
          <p:cNvSpPr txBox="1"/>
          <p:nvPr/>
        </p:nvSpPr>
        <p:spPr>
          <a:xfrm>
            <a:off x="5069205" y="3675668"/>
            <a:ext cx="285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Professional GPU / Mobile / IoT,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4862A5-4468-6441-9C00-051F7D9BE965}"/>
              </a:ext>
            </a:extLst>
          </p:cNvPr>
          <p:cNvSpPr txBox="1"/>
          <p:nvPr/>
        </p:nvSpPr>
        <p:spPr>
          <a:xfrm>
            <a:off x="9381434" y="1283613"/>
            <a:ext cx="1802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76DD9E-E32C-B844-9A1B-E41D4DF18BFB}"/>
              </a:ext>
            </a:extLst>
          </p:cNvPr>
          <p:cNvGrpSpPr/>
          <p:nvPr/>
        </p:nvGrpSpPr>
        <p:grpSpPr>
          <a:xfrm>
            <a:off x="9076601" y="2285390"/>
            <a:ext cx="935340" cy="937363"/>
            <a:chOff x="936624" y="2670175"/>
            <a:chExt cx="2201863" cy="2206625"/>
          </a:xfrm>
        </p:grpSpPr>
        <p:sp>
          <p:nvSpPr>
            <p:cNvPr id="34" name="Freeform 226">
              <a:extLst>
                <a:ext uri="{FF2B5EF4-FFF2-40B4-BE49-F238E27FC236}">
                  <a16:creationId xmlns:a16="http://schemas.microsoft.com/office/drawing/2014/main" id="{77DCF8E2-330B-004B-835D-3A065ADA2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4" y="3765550"/>
              <a:ext cx="835025" cy="593725"/>
            </a:xfrm>
            <a:custGeom>
              <a:avLst/>
              <a:gdLst>
                <a:gd name="T0" fmla="*/ 0 w 526"/>
                <a:gd name="T1" fmla="*/ 0 h 374"/>
                <a:gd name="T2" fmla="*/ 526 w 526"/>
                <a:gd name="T3" fmla="*/ 4 h 374"/>
                <a:gd name="T4" fmla="*/ 154 w 526"/>
                <a:gd name="T5" fmla="*/ 374 h 374"/>
                <a:gd name="T6" fmla="*/ 150 w 526"/>
                <a:gd name="T7" fmla="*/ 370 h 374"/>
                <a:gd name="T8" fmla="*/ 141 w 526"/>
                <a:gd name="T9" fmla="*/ 361 h 374"/>
                <a:gd name="T10" fmla="*/ 125 w 526"/>
                <a:gd name="T11" fmla="*/ 343 h 374"/>
                <a:gd name="T12" fmla="*/ 108 w 526"/>
                <a:gd name="T13" fmla="*/ 321 h 374"/>
                <a:gd name="T14" fmla="*/ 87 w 526"/>
                <a:gd name="T15" fmla="*/ 290 h 374"/>
                <a:gd name="T16" fmla="*/ 66 w 526"/>
                <a:gd name="T17" fmla="*/ 256 h 374"/>
                <a:gd name="T18" fmla="*/ 47 w 526"/>
                <a:gd name="T19" fmla="*/ 214 h 374"/>
                <a:gd name="T20" fmla="*/ 28 w 526"/>
                <a:gd name="T21" fmla="*/ 168 h 374"/>
                <a:gd name="T22" fmla="*/ 15 w 526"/>
                <a:gd name="T23" fmla="*/ 117 h 374"/>
                <a:gd name="T24" fmla="*/ 3 w 526"/>
                <a:gd name="T25" fmla="*/ 61 h 374"/>
                <a:gd name="T26" fmla="*/ 0 w 526"/>
                <a:gd name="T2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374">
                  <a:moveTo>
                    <a:pt x="0" y="0"/>
                  </a:moveTo>
                  <a:lnTo>
                    <a:pt x="526" y="4"/>
                  </a:lnTo>
                  <a:lnTo>
                    <a:pt x="154" y="374"/>
                  </a:lnTo>
                  <a:lnTo>
                    <a:pt x="150" y="370"/>
                  </a:lnTo>
                  <a:lnTo>
                    <a:pt x="141" y="361"/>
                  </a:lnTo>
                  <a:lnTo>
                    <a:pt x="125" y="343"/>
                  </a:lnTo>
                  <a:lnTo>
                    <a:pt x="108" y="321"/>
                  </a:lnTo>
                  <a:lnTo>
                    <a:pt x="87" y="290"/>
                  </a:lnTo>
                  <a:lnTo>
                    <a:pt x="66" y="256"/>
                  </a:lnTo>
                  <a:lnTo>
                    <a:pt x="47" y="214"/>
                  </a:lnTo>
                  <a:lnTo>
                    <a:pt x="28" y="168"/>
                  </a:lnTo>
                  <a:lnTo>
                    <a:pt x="15" y="117"/>
                  </a:lnTo>
                  <a:lnTo>
                    <a:pt x="3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C41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227">
              <a:extLst>
                <a:ext uri="{FF2B5EF4-FFF2-40B4-BE49-F238E27FC236}">
                  <a16:creationId xmlns:a16="http://schemas.microsoft.com/office/drawing/2014/main" id="{D7F79D57-31B9-CB48-A14E-114B65C3C6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624" y="2670175"/>
              <a:ext cx="2201863" cy="2206625"/>
            </a:xfrm>
            <a:custGeom>
              <a:avLst/>
              <a:gdLst>
                <a:gd name="T0" fmla="*/ 612 w 1387"/>
                <a:gd name="T1" fmla="*/ 93 h 1390"/>
                <a:gd name="T2" fmla="*/ 457 w 1387"/>
                <a:gd name="T3" fmla="*/ 135 h 1390"/>
                <a:gd name="T4" fmla="*/ 322 w 1387"/>
                <a:gd name="T5" fmla="*/ 214 h 1390"/>
                <a:gd name="T6" fmla="*/ 213 w 1387"/>
                <a:gd name="T7" fmla="*/ 324 h 1390"/>
                <a:gd name="T8" fmla="*/ 135 w 1387"/>
                <a:gd name="T9" fmla="*/ 458 h 1390"/>
                <a:gd name="T10" fmla="*/ 91 w 1387"/>
                <a:gd name="T11" fmla="*/ 612 h 1390"/>
                <a:gd name="T12" fmla="*/ 91 w 1387"/>
                <a:gd name="T13" fmla="*/ 778 h 1390"/>
                <a:gd name="T14" fmla="*/ 135 w 1387"/>
                <a:gd name="T15" fmla="*/ 930 h 1390"/>
                <a:gd name="T16" fmla="*/ 213 w 1387"/>
                <a:gd name="T17" fmla="*/ 1066 h 1390"/>
                <a:gd name="T18" fmla="*/ 322 w 1387"/>
                <a:gd name="T19" fmla="*/ 1176 h 1390"/>
                <a:gd name="T20" fmla="*/ 457 w 1387"/>
                <a:gd name="T21" fmla="*/ 1255 h 1390"/>
                <a:gd name="T22" fmla="*/ 612 w 1387"/>
                <a:gd name="T23" fmla="*/ 1297 h 1390"/>
                <a:gd name="T24" fmla="*/ 776 w 1387"/>
                <a:gd name="T25" fmla="*/ 1297 h 1390"/>
                <a:gd name="T26" fmla="*/ 930 w 1387"/>
                <a:gd name="T27" fmla="*/ 1255 h 1390"/>
                <a:gd name="T28" fmla="*/ 1065 w 1387"/>
                <a:gd name="T29" fmla="*/ 1176 h 1390"/>
                <a:gd name="T30" fmla="*/ 1174 w 1387"/>
                <a:gd name="T31" fmla="*/ 1066 h 1390"/>
                <a:gd name="T32" fmla="*/ 1254 w 1387"/>
                <a:gd name="T33" fmla="*/ 930 h 1390"/>
                <a:gd name="T34" fmla="*/ 1296 w 1387"/>
                <a:gd name="T35" fmla="*/ 778 h 1390"/>
                <a:gd name="T36" fmla="*/ 1296 w 1387"/>
                <a:gd name="T37" fmla="*/ 612 h 1390"/>
                <a:gd name="T38" fmla="*/ 1254 w 1387"/>
                <a:gd name="T39" fmla="*/ 458 h 1390"/>
                <a:gd name="T40" fmla="*/ 1174 w 1387"/>
                <a:gd name="T41" fmla="*/ 324 h 1390"/>
                <a:gd name="T42" fmla="*/ 1065 w 1387"/>
                <a:gd name="T43" fmla="*/ 214 h 1390"/>
                <a:gd name="T44" fmla="*/ 930 w 1387"/>
                <a:gd name="T45" fmla="*/ 135 h 1390"/>
                <a:gd name="T46" fmla="*/ 776 w 1387"/>
                <a:gd name="T47" fmla="*/ 93 h 1390"/>
                <a:gd name="T48" fmla="*/ 694 w 1387"/>
                <a:gd name="T49" fmla="*/ 0 h 1390"/>
                <a:gd name="T50" fmla="*/ 865 w 1387"/>
                <a:gd name="T51" fmla="*/ 21 h 1390"/>
                <a:gd name="T52" fmla="*/ 1019 w 1387"/>
                <a:gd name="T53" fmla="*/ 82 h 1390"/>
                <a:gd name="T54" fmla="*/ 1155 w 1387"/>
                <a:gd name="T55" fmla="*/ 175 h 1390"/>
                <a:gd name="T56" fmla="*/ 1263 w 1387"/>
                <a:gd name="T57" fmla="*/ 297 h 1390"/>
                <a:gd name="T58" fmla="*/ 1341 w 1387"/>
                <a:gd name="T59" fmla="*/ 444 h 1390"/>
                <a:gd name="T60" fmla="*/ 1383 w 1387"/>
                <a:gd name="T61" fmla="*/ 608 h 1390"/>
                <a:gd name="T62" fmla="*/ 1383 w 1387"/>
                <a:gd name="T63" fmla="*/ 782 h 1390"/>
                <a:gd name="T64" fmla="*/ 1341 w 1387"/>
                <a:gd name="T65" fmla="*/ 946 h 1390"/>
                <a:gd name="T66" fmla="*/ 1263 w 1387"/>
                <a:gd name="T67" fmla="*/ 1091 h 1390"/>
                <a:gd name="T68" fmla="*/ 1155 w 1387"/>
                <a:gd name="T69" fmla="*/ 1215 h 1390"/>
                <a:gd name="T70" fmla="*/ 1019 w 1387"/>
                <a:gd name="T71" fmla="*/ 1308 h 1390"/>
                <a:gd name="T72" fmla="*/ 865 w 1387"/>
                <a:gd name="T73" fmla="*/ 1367 h 1390"/>
                <a:gd name="T74" fmla="*/ 694 w 1387"/>
                <a:gd name="T75" fmla="*/ 1390 h 1390"/>
                <a:gd name="T76" fmla="*/ 524 w 1387"/>
                <a:gd name="T77" fmla="*/ 1367 h 1390"/>
                <a:gd name="T78" fmla="*/ 368 w 1387"/>
                <a:gd name="T79" fmla="*/ 1308 h 1390"/>
                <a:gd name="T80" fmla="*/ 232 w 1387"/>
                <a:gd name="T81" fmla="*/ 1215 h 1390"/>
                <a:gd name="T82" fmla="*/ 124 w 1387"/>
                <a:gd name="T83" fmla="*/ 1091 h 1390"/>
                <a:gd name="T84" fmla="*/ 48 w 1387"/>
                <a:gd name="T85" fmla="*/ 946 h 1390"/>
                <a:gd name="T86" fmla="*/ 6 w 1387"/>
                <a:gd name="T87" fmla="*/ 782 h 1390"/>
                <a:gd name="T88" fmla="*/ 6 w 1387"/>
                <a:gd name="T89" fmla="*/ 608 h 1390"/>
                <a:gd name="T90" fmla="*/ 48 w 1387"/>
                <a:gd name="T91" fmla="*/ 444 h 1390"/>
                <a:gd name="T92" fmla="*/ 124 w 1387"/>
                <a:gd name="T93" fmla="*/ 297 h 1390"/>
                <a:gd name="T94" fmla="*/ 232 w 1387"/>
                <a:gd name="T95" fmla="*/ 175 h 1390"/>
                <a:gd name="T96" fmla="*/ 368 w 1387"/>
                <a:gd name="T97" fmla="*/ 82 h 1390"/>
                <a:gd name="T98" fmla="*/ 524 w 1387"/>
                <a:gd name="T99" fmla="*/ 21 h 1390"/>
                <a:gd name="T100" fmla="*/ 694 w 1387"/>
                <a:gd name="T101" fmla="*/ 0 h 1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87" h="1390">
                  <a:moveTo>
                    <a:pt x="694" y="88"/>
                  </a:moveTo>
                  <a:lnTo>
                    <a:pt x="612" y="93"/>
                  </a:lnTo>
                  <a:lnTo>
                    <a:pt x="532" y="109"/>
                  </a:lnTo>
                  <a:lnTo>
                    <a:pt x="457" y="135"/>
                  </a:lnTo>
                  <a:lnTo>
                    <a:pt x="387" y="170"/>
                  </a:lnTo>
                  <a:lnTo>
                    <a:pt x="322" y="214"/>
                  </a:lnTo>
                  <a:lnTo>
                    <a:pt x="265" y="265"/>
                  </a:lnTo>
                  <a:lnTo>
                    <a:pt x="213" y="324"/>
                  </a:lnTo>
                  <a:lnTo>
                    <a:pt x="170" y="387"/>
                  </a:lnTo>
                  <a:lnTo>
                    <a:pt x="135" y="458"/>
                  </a:lnTo>
                  <a:lnTo>
                    <a:pt x="109" y="534"/>
                  </a:lnTo>
                  <a:lnTo>
                    <a:pt x="91" y="612"/>
                  </a:lnTo>
                  <a:lnTo>
                    <a:pt x="88" y="694"/>
                  </a:lnTo>
                  <a:lnTo>
                    <a:pt x="91" y="778"/>
                  </a:lnTo>
                  <a:lnTo>
                    <a:pt x="109" y="856"/>
                  </a:lnTo>
                  <a:lnTo>
                    <a:pt x="135" y="930"/>
                  </a:lnTo>
                  <a:lnTo>
                    <a:pt x="170" y="1001"/>
                  </a:lnTo>
                  <a:lnTo>
                    <a:pt x="213" y="1066"/>
                  </a:lnTo>
                  <a:lnTo>
                    <a:pt x="265" y="1125"/>
                  </a:lnTo>
                  <a:lnTo>
                    <a:pt x="322" y="1176"/>
                  </a:lnTo>
                  <a:lnTo>
                    <a:pt x="387" y="1218"/>
                  </a:lnTo>
                  <a:lnTo>
                    <a:pt x="457" y="1255"/>
                  </a:lnTo>
                  <a:lnTo>
                    <a:pt x="532" y="1281"/>
                  </a:lnTo>
                  <a:lnTo>
                    <a:pt x="612" y="1297"/>
                  </a:lnTo>
                  <a:lnTo>
                    <a:pt x="694" y="1302"/>
                  </a:lnTo>
                  <a:lnTo>
                    <a:pt x="776" y="1297"/>
                  </a:lnTo>
                  <a:lnTo>
                    <a:pt x="856" y="1281"/>
                  </a:lnTo>
                  <a:lnTo>
                    <a:pt x="930" y="1255"/>
                  </a:lnTo>
                  <a:lnTo>
                    <a:pt x="1000" y="1218"/>
                  </a:lnTo>
                  <a:lnTo>
                    <a:pt x="1065" y="1176"/>
                  </a:lnTo>
                  <a:lnTo>
                    <a:pt x="1124" y="1125"/>
                  </a:lnTo>
                  <a:lnTo>
                    <a:pt x="1174" y="1066"/>
                  </a:lnTo>
                  <a:lnTo>
                    <a:pt x="1218" y="1001"/>
                  </a:lnTo>
                  <a:lnTo>
                    <a:pt x="1254" y="930"/>
                  </a:lnTo>
                  <a:lnTo>
                    <a:pt x="1279" y="856"/>
                  </a:lnTo>
                  <a:lnTo>
                    <a:pt x="1296" y="778"/>
                  </a:lnTo>
                  <a:lnTo>
                    <a:pt x="1301" y="694"/>
                  </a:lnTo>
                  <a:lnTo>
                    <a:pt x="1296" y="612"/>
                  </a:lnTo>
                  <a:lnTo>
                    <a:pt x="1279" y="534"/>
                  </a:lnTo>
                  <a:lnTo>
                    <a:pt x="1254" y="458"/>
                  </a:lnTo>
                  <a:lnTo>
                    <a:pt x="1218" y="387"/>
                  </a:lnTo>
                  <a:lnTo>
                    <a:pt x="1174" y="324"/>
                  </a:lnTo>
                  <a:lnTo>
                    <a:pt x="1124" y="265"/>
                  </a:lnTo>
                  <a:lnTo>
                    <a:pt x="1065" y="214"/>
                  </a:lnTo>
                  <a:lnTo>
                    <a:pt x="1000" y="170"/>
                  </a:lnTo>
                  <a:lnTo>
                    <a:pt x="930" y="135"/>
                  </a:lnTo>
                  <a:lnTo>
                    <a:pt x="856" y="109"/>
                  </a:lnTo>
                  <a:lnTo>
                    <a:pt x="776" y="93"/>
                  </a:lnTo>
                  <a:lnTo>
                    <a:pt x="694" y="88"/>
                  </a:lnTo>
                  <a:close/>
                  <a:moveTo>
                    <a:pt x="694" y="0"/>
                  </a:moveTo>
                  <a:lnTo>
                    <a:pt x="781" y="6"/>
                  </a:lnTo>
                  <a:lnTo>
                    <a:pt x="865" y="21"/>
                  </a:lnTo>
                  <a:lnTo>
                    <a:pt x="945" y="48"/>
                  </a:lnTo>
                  <a:lnTo>
                    <a:pt x="1019" y="82"/>
                  </a:lnTo>
                  <a:lnTo>
                    <a:pt x="1090" y="124"/>
                  </a:lnTo>
                  <a:lnTo>
                    <a:pt x="1155" y="175"/>
                  </a:lnTo>
                  <a:lnTo>
                    <a:pt x="1212" y="233"/>
                  </a:lnTo>
                  <a:lnTo>
                    <a:pt x="1263" y="297"/>
                  </a:lnTo>
                  <a:lnTo>
                    <a:pt x="1307" y="368"/>
                  </a:lnTo>
                  <a:lnTo>
                    <a:pt x="1341" y="444"/>
                  </a:lnTo>
                  <a:lnTo>
                    <a:pt x="1366" y="524"/>
                  </a:lnTo>
                  <a:lnTo>
                    <a:pt x="1383" y="608"/>
                  </a:lnTo>
                  <a:lnTo>
                    <a:pt x="1387" y="694"/>
                  </a:lnTo>
                  <a:lnTo>
                    <a:pt x="1383" y="782"/>
                  </a:lnTo>
                  <a:lnTo>
                    <a:pt x="1366" y="866"/>
                  </a:lnTo>
                  <a:lnTo>
                    <a:pt x="1341" y="946"/>
                  </a:lnTo>
                  <a:lnTo>
                    <a:pt x="1307" y="1022"/>
                  </a:lnTo>
                  <a:lnTo>
                    <a:pt x="1263" y="1091"/>
                  </a:lnTo>
                  <a:lnTo>
                    <a:pt x="1212" y="1155"/>
                  </a:lnTo>
                  <a:lnTo>
                    <a:pt x="1155" y="1215"/>
                  </a:lnTo>
                  <a:lnTo>
                    <a:pt x="1090" y="1264"/>
                  </a:lnTo>
                  <a:lnTo>
                    <a:pt x="1019" y="1308"/>
                  </a:lnTo>
                  <a:lnTo>
                    <a:pt x="945" y="1342"/>
                  </a:lnTo>
                  <a:lnTo>
                    <a:pt x="865" y="1367"/>
                  </a:lnTo>
                  <a:lnTo>
                    <a:pt x="781" y="1384"/>
                  </a:lnTo>
                  <a:lnTo>
                    <a:pt x="694" y="1390"/>
                  </a:lnTo>
                  <a:lnTo>
                    <a:pt x="608" y="1384"/>
                  </a:lnTo>
                  <a:lnTo>
                    <a:pt x="524" y="1367"/>
                  </a:lnTo>
                  <a:lnTo>
                    <a:pt x="444" y="1342"/>
                  </a:lnTo>
                  <a:lnTo>
                    <a:pt x="368" y="1308"/>
                  </a:lnTo>
                  <a:lnTo>
                    <a:pt x="297" y="1264"/>
                  </a:lnTo>
                  <a:lnTo>
                    <a:pt x="232" y="1215"/>
                  </a:lnTo>
                  <a:lnTo>
                    <a:pt x="175" y="1155"/>
                  </a:lnTo>
                  <a:lnTo>
                    <a:pt x="124" y="1091"/>
                  </a:lnTo>
                  <a:lnTo>
                    <a:pt x="82" y="1022"/>
                  </a:lnTo>
                  <a:lnTo>
                    <a:pt x="48" y="946"/>
                  </a:lnTo>
                  <a:lnTo>
                    <a:pt x="21" y="866"/>
                  </a:lnTo>
                  <a:lnTo>
                    <a:pt x="6" y="782"/>
                  </a:lnTo>
                  <a:lnTo>
                    <a:pt x="0" y="694"/>
                  </a:lnTo>
                  <a:lnTo>
                    <a:pt x="6" y="608"/>
                  </a:lnTo>
                  <a:lnTo>
                    <a:pt x="21" y="524"/>
                  </a:lnTo>
                  <a:lnTo>
                    <a:pt x="48" y="444"/>
                  </a:lnTo>
                  <a:lnTo>
                    <a:pt x="82" y="368"/>
                  </a:lnTo>
                  <a:lnTo>
                    <a:pt x="124" y="297"/>
                  </a:lnTo>
                  <a:lnTo>
                    <a:pt x="175" y="233"/>
                  </a:lnTo>
                  <a:lnTo>
                    <a:pt x="232" y="175"/>
                  </a:lnTo>
                  <a:lnTo>
                    <a:pt x="297" y="124"/>
                  </a:lnTo>
                  <a:lnTo>
                    <a:pt x="368" y="82"/>
                  </a:lnTo>
                  <a:lnTo>
                    <a:pt x="444" y="48"/>
                  </a:lnTo>
                  <a:lnTo>
                    <a:pt x="524" y="21"/>
                  </a:lnTo>
                  <a:lnTo>
                    <a:pt x="608" y="6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228">
              <a:extLst>
                <a:ext uri="{FF2B5EF4-FFF2-40B4-BE49-F238E27FC236}">
                  <a16:creationId xmlns:a16="http://schemas.microsoft.com/office/drawing/2014/main" id="{6E79E566-50E2-EF4F-8140-3C05D631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112" y="3651250"/>
              <a:ext cx="242888" cy="241300"/>
            </a:xfrm>
            <a:custGeom>
              <a:avLst/>
              <a:gdLst>
                <a:gd name="T0" fmla="*/ 77 w 153"/>
                <a:gd name="T1" fmla="*/ 0 h 152"/>
                <a:gd name="T2" fmla="*/ 101 w 153"/>
                <a:gd name="T3" fmla="*/ 5 h 152"/>
                <a:gd name="T4" fmla="*/ 122 w 153"/>
                <a:gd name="T5" fmla="*/ 15 h 152"/>
                <a:gd name="T6" fmla="*/ 138 w 153"/>
                <a:gd name="T7" fmla="*/ 32 h 152"/>
                <a:gd name="T8" fmla="*/ 149 w 153"/>
                <a:gd name="T9" fmla="*/ 53 h 152"/>
                <a:gd name="T10" fmla="*/ 153 w 153"/>
                <a:gd name="T11" fmla="*/ 76 h 152"/>
                <a:gd name="T12" fmla="*/ 149 w 153"/>
                <a:gd name="T13" fmla="*/ 101 h 152"/>
                <a:gd name="T14" fmla="*/ 138 w 153"/>
                <a:gd name="T15" fmla="*/ 122 h 152"/>
                <a:gd name="T16" fmla="*/ 122 w 153"/>
                <a:gd name="T17" fmla="*/ 137 h 152"/>
                <a:gd name="T18" fmla="*/ 101 w 153"/>
                <a:gd name="T19" fmla="*/ 149 h 152"/>
                <a:gd name="T20" fmla="*/ 77 w 153"/>
                <a:gd name="T21" fmla="*/ 152 h 152"/>
                <a:gd name="T22" fmla="*/ 54 w 153"/>
                <a:gd name="T23" fmla="*/ 149 h 152"/>
                <a:gd name="T24" fmla="*/ 33 w 153"/>
                <a:gd name="T25" fmla="*/ 137 h 152"/>
                <a:gd name="T26" fmla="*/ 16 w 153"/>
                <a:gd name="T27" fmla="*/ 122 h 152"/>
                <a:gd name="T28" fmla="*/ 4 w 153"/>
                <a:gd name="T29" fmla="*/ 101 h 152"/>
                <a:gd name="T30" fmla="*/ 0 w 153"/>
                <a:gd name="T31" fmla="*/ 76 h 152"/>
                <a:gd name="T32" fmla="*/ 4 w 153"/>
                <a:gd name="T33" fmla="*/ 53 h 152"/>
                <a:gd name="T34" fmla="*/ 16 w 153"/>
                <a:gd name="T35" fmla="*/ 32 h 152"/>
                <a:gd name="T36" fmla="*/ 33 w 153"/>
                <a:gd name="T37" fmla="*/ 15 h 152"/>
                <a:gd name="T38" fmla="*/ 54 w 153"/>
                <a:gd name="T39" fmla="*/ 5 h 152"/>
                <a:gd name="T40" fmla="*/ 77 w 153"/>
                <a:gd name="T4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2">
                  <a:moveTo>
                    <a:pt x="77" y="0"/>
                  </a:moveTo>
                  <a:lnTo>
                    <a:pt x="101" y="5"/>
                  </a:lnTo>
                  <a:lnTo>
                    <a:pt x="122" y="15"/>
                  </a:lnTo>
                  <a:lnTo>
                    <a:pt x="138" y="32"/>
                  </a:lnTo>
                  <a:lnTo>
                    <a:pt x="149" y="53"/>
                  </a:lnTo>
                  <a:lnTo>
                    <a:pt x="153" y="76"/>
                  </a:lnTo>
                  <a:lnTo>
                    <a:pt x="149" y="101"/>
                  </a:lnTo>
                  <a:lnTo>
                    <a:pt x="138" y="122"/>
                  </a:lnTo>
                  <a:lnTo>
                    <a:pt x="122" y="137"/>
                  </a:lnTo>
                  <a:lnTo>
                    <a:pt x="101" y="149"/>
                  </a:lnTo>
                  <a:lnTo>
                    <a:pt x="77" y="152"/>
                  </a:lnTo>
                  <a:lnTo>
                    <a:pt x="54" y="149"/>
                  </a:lnTo>
                  <a:lnTo>
                    <a:pt x="33" y="137"/>
                  </a:lnTo>
                  <a:lnTo>
                    <a:pt x="16" y="122"/>
                  </a:lnTo>
                  <a:lnTo>
                    <a:pt x="4" y="101"/>
                  </a:lnTo>
                  <a:lnTo>
                    <a:pt x="0" y="76"/>
                  </a:lnTo>
                  <a:lnTo>
                    <a:pt x="4" y="53"/>
                  </a:lnTo>
                  <a:lnTo>
                    <a:pt x="16" y="32"/>
                  </a:lnTo>
                  <a:lnTo>
                    <a:pt x="33" y="15"/>
                  </a:lnTo>
                  <a:lnTo>
                    <a:pt x="54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229">
              <a:extLst>
                <a:ext uri="{FF2B5EF4-FFF2-40B4-BE49-F238E27FC236}">
                  <a16:creationId xmlns:a16="http://schemas.microsoft.com/office/drawing/2014/main" id="{1F1DE069-E58F-5F4A-9EA5-1642E4BA9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837" y="2951163"/>
              <a:ext cx="74613" cy="125413"/>
            </a:xfrm>
            <a:custGeom>
              <a:avLst/>
              <a:gdLst>
                <a:gd name="T0" fmla="*/ 0 w 47"/>
                <a:gd name="T1" fmla="*/ 0 h 79"/>
                <a:gd name="T2" fmla="*/ 47 w 47"/>
                <a:gd name="T3" fmla="*/ 0 h 79"/>
                <a:gd name="T4" fmla="*/ 47 w 47"/>
                <a:gd name="T5" fmla="*/ 54 h 79"/>
                <a:gd name="T6" fmla="*/ 45 w 47"/>
                <a:gd name="T7" fmla="*/ 61 h 79"/>
                <a:gd name="T8" fmla="*/ 42 w 47"/>
                <a:gd name="T9" fmla="*/ 69 h 79"/>
                <a:gd name="T10" fmla="*/ 36 w 47"/>
                <a:gd name="T11" fmla="*/ 73 h 79"/>
                <a:gd name="T12" fmla="*/ 30 w 47"/>
                <a:gd name="T13" fmla="*/ 77 h 79"/>
                <a:gd name="T14" fmla="*/ 23 w 47"/>
                <a:gd name="T15" fmla="*/ 79 h 79"/>
                <a:gd name="T16" fmla="*/ 15 w 47"/>
                <a:gd name="T17" fmla="*/ 77 h 79"/>
                <a:gd name="T18" fmla="*/ 9 w 47"/>
                <a:gd name="T19" fmla="*/ 73 h 79"/>
                <a:gd name="T20" fmla="*/ 4 w 47"/>
                <a:gd name="T21" fmla="*/ 69 h 79"/>
                <a:gd name="T22" fmla="*/ 0 w 47"/>
                <a:gd name="T23" fmla="*/ 61 h 79"/>
                <a:gd name="T24" fmla="*/ 0 w 47"/>
                <a:gd name="T25" fmla="*/ 54 h 79"/>
                <a:gd name="T26" fmla="*/ 0 w 47"/>
                <a:gd name="T2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79">
                  <a:moveTo>
                    <a:pt x="0" y="0"/>
                  </a:moveTo>
                  <a:lnTo>
                    <a:pt x="47" y="0"/>
                  </a:lnTo>
                  <a:lnTo>
                    <a:pt x="47" y="54"/>
                  </a:lnTo>
                  <a:lnTo>
                    <a:pt x="45" y="61"/>
                  </a:lnTo>
                  <a:lnTo>
                    <a:pt x="42" y="69"/>
                  </a:lnTo>
                  <a:lnTo>
                    <a:pt x="36" y="73"/>
                  </a:lnTo>
                  <a:lnTo>
                    <a:pt x="30" y="77"/>
                  </a:lnTo>
                  <a:lnTo>
                    <a:pt x="23" y="79"/>
                  </a:lnTo>
                  <a:lnTo>
                    <a:pt x="15" y="77"/>
                  </a:lnTo>
                  <a:lnTo>
                    <a:pt x="9" y="73"/>
                  </a:lnTo>
                  <a:lnTo>
                    <a:pt x="4" y="69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230">
              <a:extLst>
                <a:ext uri="{FF2B5EF4-FFF2-40B4-BE49-F238E27FC236}">
                  <a16:creationId xmlns:a16="http://schemas.microsoft.com/office/drawing/2014/main" id="{98FDA712-A480-4342-A2C0-62D40A612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849" y="3735388"/>
              <a:ext cx="120650" cy="76200"/>
            </a:xfrm>
            <a:custGeom>
              <a:avLst/>
              <a:gdLst>
                <a:gd name="T0" fmla="*/ 23 w 76"/>
                <a:gd name="T1" fmla="*/ 0 h 48"/>
                <a:gd name="T2" fmla="*/ 76 w 76"/>
                <a:gd name="T3" fmla="*/ 0 h 48"/>
                <a:gd name="T4" fmla="*/ 76 w 76"/>
                <a:gd name="T5" fmla="*/ 48 h 48"/>
                <a:gd name="T6" fmla="*/ 23 w 76"/>
                <a:gd name="T7" fmla="*/ 48 h 48"/>
                <a:gd name="T8" fmla="*/ 15 w 76"/>
                <a:gd name="T9" fmla="*/ 46 h 48"/>
                <a:gd name="T10" fmla="*/ 9 w 76"/>
                <a:gd name="T11" fmla="*/ 42 h 48"/>
                <a:gd name="T12" fmla="*/ 4 w 76"/>
                <a:gd name="T13" fmla="*/ 38 h 48"/>
                <a:gd name="T14" fmla="*/ 0 w 76"/>
                <a:gd name="T15" fmla="*/ 31 h 48"/>
                <a:gd name="T16" fmla="*/ 0 w 76"/>
                <a:gd name="T17" fmla="*/ 23 h 48"/>
                <a:gd name="T18" fmla="*/ 0 w 76"/>
                <a:gd name="T19" fmla="*/ 15 h 48"/>
                <a:gd name="T20" fmla="*/ 4 w 76"/>
                <a:gd name="T21" fmla="*/ 10 h 48"/>
                <a:gd name="T22" fmla="*/ 9 w 76"/>
                <a:gd name="T23" fmla="*/ 4 h 48"/>
                <a:gd name="T24" fmla="*/ 15 w 76"/>
                <a:gd name="T25" fmla="*/ 2 h 48"/>
                <a:gd name="T26" fmla="*/ 23 w 76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48">
                  <a:moveTo>
                    <a:pt x="23" y="0"/>
                  </a:moveTo>
                  <a:lnTo>
                    <a:pt x="76" y="0"/>
                  </a:lnTo>
                  <a:lnTo>
                    <a:pt x="76" y="48"/>
                  </a:lnTo>
                  <a:lnTo>
                    <a:pt x="23" y="48"/>
                  </a:lnTo>
                  <a:lnTo>
                    <a:pt x="15" y="46"/>
                  </a:lnTo>
                  <a:lnTo>
                    <a:pt x="9" y="42"/>
                  </a:lnTo>
                  <a:lnTo>
                    <a:pt x="4" y="38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4" y="10"/>
                  </a:lnTo>
                  <a:lnTo>
                    <a:pt x="9" y="4"/>
                  </a:lnTo>
                  <a:lnTo>
                    <a:pt x="15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231">
              <a:extLst>
                <a:ext uri="{FF2B5EF4-FFF2-40B4-BE49-F238E27FC236}">
                  <a16:creationId xmlns:a16="http://schemas.microsoft.com/office/drawing/2014/main" id="{7E5FCD76-5522-9946-B30C-CD5E82B11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2" y="3735388"/>
              <a:ext cx="123825" cy="76200"/>
            </a:xfrm>
            <a:custGeom>
              <a:avLst/>
              <a:gdLst>
                <a:gd name="T0" fmla="*/ 0 w 78"/>
                <a:gd name="T1" fmla="*/ 0 h 48"/>
                <a:gd name="T2" fmla="*/ 54 w 78"/>
                <a:gd name="T3" fmla="*/ 0 h 48"/>
                <a:gd name="T4" fmla="*/ 61 w 78"/>
                <a:gd name="T5" fmla="*/ 2 h 48"/>
                <a:gd name="T6" fmla="*/ 69 w 78"/>
                <a:gd name="T7" fmla="*/ 4 h 48"/>
                <a:gd name="T8" fmla="*/ 73 w 78"/>
                <a:gd name="T9" fmla="*/ 10 h 48"/>
                <a:gd name="T10" fmla="*/ 76 w 78"/>
                <a:gd name="T11" fmla="*/ 15 h 48"/>
                <a:gd name="T12" fmla="*/ 78 w 78"/>
                <a:gd name="T13" fmla="*/ 23 h 48"/>
                <a:gd name="T14" fmla="*/ 76 w 78"/>
                <a:gd name="T15" fmla="*/ 31 h 48"/>
                <a:gd name="T16" fmla="*/ 73 w 78"/>
                <a:gd name="T17" fmla="*/ 38 h 48"/>
                <a:gd name="T18" fmla="*/ 69 w 78"/>
                <a:gd name="T19" fmla="*/ 42 h 48"/>
                <a:gd name="T20" fmla="*/ 61 w 78"/>
                <a:gd name="T21" fmla="*/ 46 h 48"/>
                <a:gd name="T22" fmla="*/ 54 w 78"/>
                <a:gd name="T23" fmla="*/ 48 h 48"/>
                <a:gd name="T24" fmla="*/ 0 w 78"/>
                <a:gd name="T25" fmla="*/ 48 h 48"/>
                <a:gd name="T26" fmla="*/ 0 w 78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48">
                  <a:moveTo>
                    <a:pt x="0" y="0"/>
                  </a:moveTo>
                  <a:lnTo>
                    <a:pt x="54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3" y="10"/>
                  </a:lnTo>
                  <a:lnTo>
                    <a:pt x="76" y="15"/>
                  </a:lnTo>
                  <a:lnTo>
                    <a:pt x="78" y="23"/>
                  </a:lnTo>
                  <a:lnTo>
                    <a:pt x="76" y="31"/>
                  </a:lnTo>
                  <a:lnTo>
                    <a:pt x="73" y="38"/>
                  </a:lnTo>
                  <a:lnTo>
                    <a:pt x="69" y="42"/>
                  </a:lnTo>
                  <a:lnTo>
                    <a:pt x="61" y="46"/>
                  </a:lnTo>
                  <a:lnTo>
                    <a:pt x="54" y="48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232">
              <a:extLst>
                <a:ext uri="{FF2B5EF4-FFF2-40B4-BE49-F238E27FC236}">
                  <a16:creationId xmlns:a16="http://schemas.microsoft.com/office/drawing/2014/main" id="{1CD0B2E9-34B5-A24A-A395-D7B40C579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49" y="3167063"/>
              <a:ext cx="125413" cy="120650"/>
            </a:xfrm>
            <a:custGeom>
              <a:avLst/>
              <a:gdLst>
                <a:gd name="T0" fmla="*/ 44 w 79"/>
                <a:gd name="T1" fmla="*/ 0 h 76"/>
                <a:gd name="T2" fmla="*/ 79 w 79"/>
                <a:gd name="T3" fmla="*/ 32 h 76"/>
                <a:gd name="T4" fmla="*/ 40 w 79"/>
                <a:gd name="T5" fmla="*/ 70 h 76"/>
                <a:gd name="T6" fmla="*/ 29 w 79"/>
                <a:gd name="T7" fmla="*/ 76 h 76"/>
                <a:gd name="T8" fmla="*/ 18 w 79"/>
                <a:gd name="T9" fmla="*/ 76 h 76"/>
                <a:gd name="T10" fmla="*/ 6 w 79"/>
                <a:gd name="T11" fmla="*/ 70 h 76"/>
                <a:gd name="T12" fmla="*/ 0 w 79"/>
                <a:gd name="T13" fmla="*/ 61 h 76"/>
                <a:gd name="T14" fmla="*/ 0 w 79"/>
                <a:gd name="T15" fmla="*/ 47 h 76"/>
                <a:gd name="T16" fmla="*/ 6 w 79"/>
                <a:gd name="T17" fmla="*/ 38 h 76"/>
                <a:gd name="T18" fmla="*/ 44 w 79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76">
                  <a:moveTo>
                    <a:pt x="44" y="0"/>
                  </a:moveTo>
                  <a:lnTo>
                    <a:pt x="79" y="32"/>
                  </a:lnTo>
                  <a:lnTo>
                    <a:pt x="40" y="70"/>
                  </a:lnTo>
                  <a:lnTo>
                    <a:pt x="29" y="76"/>
                  </a:lnTo>
                  <a:lnTo>
                    <a:pt x="18" y="76"/>
                  </a:lnTo>
                  <a:lnTo>
                    <a:pt x="6" y="70"/>
                  </a:lnTo>
                  <a:lnTo>
                    <a:pt x="0" y="61"/>
                  </a:lnTo>
                  <a:lnTo>
                    <a:pt x="0" y="47"/>
                  </a:lnTo>
                  <a:lnTo>
                    <a:pt x="6" y="3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233">
              <a:extLst>
                <a:ext uri="{FF2B5EF4-FFF2-40B4-BE49-F238E27FC236}">
                  <a16:creationId xmlns:a16="http://schemas.microsoft.com/office/drawing/2014/main" id="{0DCA6A81-33E4-8646-8C16-5C0458CFF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924" y="4256088"/>
              <a:ext cx="122238" cy="123825"/>
            </a:xfrm>
            <a:custGeom>
              <a:avLst/>
              <a:gdLst>
                <a:gd name="T0" fmla="*/ 48 w 77"/>
                <a:gd name="T1" fmla="*/ 0 h 78"/>
                <a:gd name="T2" fmla="*/ 61 w 77"/>
                <a:gd name="T3" fmla="*/ 0 h 78"/>
                <a:gd name="T4" fmla="*/ 71 w 77"/>
                <a:gd name="T5" fmla="*/ 6 h 78"/>
                <a:gd name="T6" fmla="*/ 77 w 77"/>
                <a:gd name="T7" fmla="*/ 17 h 78"/>
                <a:gd name="T8" fmla="*/ 77 w 77"/>
                <a:gd name="T9" fmla="*/ 29 h 78"/>
                <a:gd name="T10" fmla="*/ 71 w 77"/>
                <a:gd name="T11" fmla="*/ 40 h 78"/>
                <a:gd name="T12" fmla="*/ 33 w 77"/>
                <a:gd name="T13" fmla="*/ 78 h 78"/>
                <a:gd name="T14" fmla="*/ 0 w 77"/>
                <a:gd name="T15" fmla="*/ 44 h 78"/>
                <a:gd name="T16" fmla="*/ 39 w 77"/>
                <a:gd name="T17" fmla="*/ 6 h 78"/>
                <a:gd name="T18" fmla="*/ 48 w 77"/>
                <a:gd name="T1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8">
                  <a:moveTo>
                    <a:pt x="48" y="0"/>
                  </a:moveTo>
                  <a:lnTo>
                    <a:pt x="61" y="0"/>
                  </a:lnTo>
                  <a:lnTo>
                    <a:pt x="71" y="6"/>
                  </a:lnTo>
                  <a:lnTo>
                    <a:pt x="77" y="17"/>
                  </a:lnTo>
                  <a:lnTo>
                    <a:pt x="77" y="29"/>
                  </a:lnTo>
                  <a:lnTo>
                    <a:pt x="71" y="40"/>
                  </a:lnTo>
                  <a:lnTo>
                    <a:pt x="33" y="78"/>
                  </a:lnTo>
                  <a:lnTo>
                    <a:pt x="0" y="44"/>
                  </a:lnTo>
                  <a:lnTo>
                    <a:pt x="39" y="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234">
              <a:extLst>
                <a:ext uri="{FF2B5EF4-FFF2-40B4-BE49-F238E27FC236}">
                  <a16:creationId xmlns:a16="http://schemas.microsoft.com/office/drawing/2014/main" id="{19333517-61F1-FC44-A2C2-EB68867B0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49" y="4256088"/>
              <a:ext cx="125413" cy="123825"/>
            </a:xfrm>
            <a:custGeom>
              <a:avLst/>
              <a:gdLst>
                <a:gd name="T0" fmla="*/ 18 w 79"/>
                <a:gd name="T1" fmla="*/ 0 h 78"/>
                <a:gd name="T2" fmla="*/ 29 w 79"/>
                <a:gd name="T3" fmla="*/ 0 h 78"/>
                <a:gd name="T4" fmla="*/ 40 w 79"/>
                <a:gd name="T5" fmla="*/ 6 h 78"/>
                <a:gd name="T6" fmla="*/ 79 w 79"/>
                <a:gd name="T7" fmla="*/ 44 h 78"/>
                <a:gd name="T8" fmla="*/ 44 w 79"/>
                <a:gd name="T9" fmla="*/ 78 h 78"/>
                <a:gd name="T10" fmla="*/ 6 w 79"/>
                <a:gd name="T11" fmla="*/ 40 h 78"/>
                <a:gd name="T12" fmla="*/ 0 w 79"/>
                <a:gd name="T13" fmla="*/ 29 h 78"/>
                <a:gd name="T14" fmla="*/ 0 w 79"/>
                <a:gd name="T15" fmla="*/ 17 h 78"/>
                <a:gd name="T16" fmla="*/ 6 w 79"/>
                <a:gd name="T17" fmla="*/ 6 h 78"/>
                <a:gd name="T18" fmla="*/ 18 w 79"/>
                <a:gd name="T1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78">
                  <a:moveTo>
                    <a:pt x="18" y="0"/>
                  </a:moveTo>
                  <a:lnTo>
                    <a:pt x="29" y="0"/>
                  </a:lnTo>
                  <a:lnTo>
                    <a:pt x="40" y="6"/>
                  </a:lnTo>
                  <a:lnTo>
                    <a:pt x="79" y="44"/>
                  </a:lnTo>
                  <a:lnTo>
                    <a:pt x="44" y="78"/>
                  </a:lnTo>
                  <a:lnTo>
                    <a:pt x="6" y="40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6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235">
              <a:extLst>
                <a:ext uri="{FF2B5EF4-FFF2-40B4-BE49-F238E27FC236}">
                  <a16:creationId xmlns:a16="http://schemas.microsoft.com/office/drawing/2014/main" id="{818CC9F8-5018-734B-BF0F-EB0A67B57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924" y="3167063"/>
              <a:ext cx="122238" cy="120650"/>
            </a:xfrm>
            <a:custGeom>
              <a:avLst/>
              <a:gdLst>
                <a:gd name="T0" fmla="*/ 33 w 77"/>
                <a:gd name="T1" fmla="*/ 0 h 76"/>
                <a:gd name="T2" fmla="*/ 71 w 77"/>
                <a:gd name="T3" fmla="*/ 38 h 76"/>
                <a:gd name="T4" fmla="*/ 77 w 77"/>
                <a:gd name="T5" fmla="*/ 47 h 76"/>
                <a:gd name="T6" fmla="*/ 77 w 77"/>
                <a:gd name="T7" fmla="*/ 61 h 76"/>
                <a:gd name="T8" fmla="*/ 71 w 77"/>
                <a:gd name="T9" fmla="*/ 70 h 76"/>
                <a:gd name="T10" fmla="*/ 61 w 77"/>
                <a:gd name="T11" fmla="*/ 76 h 76"/>
                <a:gd name="T12" fmla="*/ 48 w 77"/>
                <a:gd name="T13" fmla="*/ 76 h 76"/>
                <a:gd name="T14" fmla="*/ 39 w 77"/>
                <a:gd name="T15" fmla="*/ 70 h 76"/>
                <a:gd name="T16" fmla="*/ 0 w 77"/>
                <a:gd name="T17" fmla="*/ 32 h 76"/>
                <a:gd name="T18" fmla="*/ 33 w 77"/>
                <a:gd name="T1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6">
                  <a:moveTo>
                    <a:pt x="33" y="0"/>
                  </a:moveTo>
                  <a:lnTo>
                    <a:pt x="71" y="38"/>
                  </a:lnTo>
                  <a:lnTo>
                    <a:pt x="77" y="47"/>
                  </a:lnTo>
                  <a:lnTo>
                    <a:pt x="77" y="61"/>
                  </a:lnTo>
                  <a:lnTo>
                    <a:pt x="71" y="70"/>
                  </a:lnTo>
                  <a:lnTo>
                    <a:pt x="61" y="76"/>
                  </a:lnTo>
                  <a:lnTo>
                    <a:pt x="48" y="76"/>
                  </a:lnTo>
                  <a:lnTo>
                    <a:pt x="39" y="70"/>
                  </a:lnTo>
                  <a:lnTo>
                    <a:pt x="0" y="3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237">
              <a:extLst>
                <a:ext uri="{FF2B5EF4-FFF2-40B4-BE49-F238E27FC236}">
                  <a16:creationId xmlns:a16="http://schemas.microsoft.com/office/drawing/2014/main" id="{A21E5193-FA33-FC42-9FD6-D4A252A62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462" y="2894013"/>
              <a:ext cx="1754188" cy="1525588"/>
            </a:xfrm>
            <a:custGeom>
              <a:avLst/>
              <a:gdLst>
                <a:gd name="T0" fmla="*/ 635 w 1105"/>
                <a:gd name="T1" fmla="*/ 6 h 961"/>
                <a:gd name="T2" fmla="*/ 787 w 1105"/>
                <a:gd name="T3" fmla="*/ 52 h 961"/>
                <a:gd name="T4" fmla="*/ 917 w 1105"/>
                <a:gd name="T5" fmla="*/ 135 h 961"/>
                <a:gd name="T6" fmla="*/ 1018 w 1105"/>
                <a:gd name="T7" fmla="*/ 252 h 961"/>
                <a:gd name="T8" fmla="*/ 1082 w 1105"/>
                <a:gd name="T9" fmla="*/ 395 h 961"/>
                <a:gd name="T10" fmla="*/ 1105 w 1105"/>
                <a:gd name="T11" fmla="*/ 553 h 961"/>
                <a:gd name="T12" fmla="*/ 1084 w 1105"/>
                <a:gd name="T13" fmla="*/ 707 h 961"/>
                <a:gd name="T14" fmla="*/ 1023 w 1105"/>
                <a:gd name="T15" fmla="*/ 847 h 961"/>
                <a:gd name="T16" fmla="*/ 928 w 1105"/>
                <a:gd name="T17" fmla="*/ 961 h 961"/>
                <a:gd name="T18" fmla="*/ 932 w 1105"/>
                <a:gd name="T19" fmla="*/ 871 h 961"/>
                <a:gd name="T20" fmla="*/ 1004 w 1105"/>
                <a:gd name="T21" fmla="*/ 757 h 961"/>
                <a:gd name="T22" fmla="*/ 1042 w 1105"/>
                <a:gd name="T23" fmla="*/ 626 h 961"/>
                <a:gd name="T24" fmla="*/ 1042 w 1105"/>
                <a:gd name="T25" fmla="*/ 481 h 961"/>
                <a:gd name="T26" fmla="*/ 1002 w 1105"/>
                <a:gd name="T27" fmla="*/ 345 h 961"/>
                <a:gd name="T28" fmla="*/ 926 w 1105"/>
                <a:gd name="T29" fmla="*/ 229 h 961"/>
                <a:gd name="T30" fmla="*/ 823 w 1105"/>
                <a:gd name="T31" fmla="*/ 137 h 961"/>
                <a:gd name="T32" fmla="*/ 695 w 1105"/>
                <a:gd name="T33" fmla="*/ 78 h 961"/>
                <a:gd name="T34" fmla="*/ 553 w 1105"/>
                <a:gd name="T35" fmla="*/ 57 h 961"/>
                <a:gd name="T36" fmla="*/ 410 w 1105"/>
                <a:gd name="T37" fmla="*/ 78 h 961"/>
                <a:gd name="T38" fmla="*/ 284 w 1105"/>
                <a:gd name="T39" fmla="*/ 137 h 961"/>
                <a:gd name="T40" fmla="*/ 179 w 1105"/>
                <a:gd name="T41" fmla="*/ 229 h 961"/>
                <a:gd name="T42" fmla="*/ 103 w 1105"/>
                <a:gd name="T43" fmla="*/ 345 h 961"/>
                <a:gd name="T44" fmla="*/ 63 w 1105"/>
                <a:gd name="T45" fmla="*/ 481 h 961"/>
                <a:gd name="T46" fmla="*/ 63 w 1105"/>
                <a:gd name="T47" fmla="*/ 626 h 961"/>
                <a:gd name="T48" fmla="*/ 101 w 1105"/>
                <a:gd name="T49" fmla="*/ 757 h 961"/>
                <a:gd name="T50" fmla="*/ 173 w 1105"/>
                <a:gd name="T51" fmla="*/ 871 h 961"/>
                <a:gd name="T52" fmla="*/ 179 w 1105"/>
                <a:gd name="T53" fmla="*/ 961 h 961"/>
                <a:gd name="T54" fmla="*/ 84 w 1105"/>
                <a:gd name="T55" fmla="*/ 847 h 961"/>
                <a:gd name="T56" fmla="*/ 23 w 1105"/>
                <a:gd name="T57" fmla="*/ 709 h 961"/>
                <a:gd name="T58" fmla="*/ 0 w 1105"/>
                <a:gd name="T59" fmla="*/ 553 h 961"/>
                <a:gd name="T60" fmla="*/ 23 w 1105"/>
                <a:gd name="T61" fmla="*/ 395 h 961"/>
                <a:gd name="T62" fmla="*/ 90 w 1105"/>
                <a:gd name="T63" fmla="*/ 252 h 961"/>
                <a:gd name="T64" fmla="*/ 191 w 1105"/>
                <a:gd name="T65" fmla="*/ 135 h 961"/>
                <a:gd name="T66" fmla="*/ 320 w 1105"/>
                <a:gd name="T67" fmla="*/ 52 h 961"/>
                <a:gd name="T68" fmla="*/ 471 w 1105"/>
                <a:gd name="T69" fmla="*/ 6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05" h="961">
                  <a:moveTo>
                    <a:pt x="553" y="0"/>
                  </a:moveTo>
                  <a:lnTo>
                    <a:pt x="635" y="6"/>
                  </a:lnTo>
                  <a:lnTo>
                    <a:pt x="713" y="23"/>
                  </a:lnTo>
                  <a:lnTo>
                    <a:pt x="787" y="52"/>
                  </a:lnTo>
                  <a:lnTo>
                    <a:pt x="854" y="90"/>
                  </a:lnTo>
                  <a:lnTo>
                    <a:pt x="917" y="135"/>
                  </a:lnTo>
                  <a:lnTo>
                    <a:pt x="970" y="191"/>
                  </a:lnTo>
                  <a:lnTo>
                    <a:pt x="1018" y="252"/>
                  </a:lnTo>
                  <a:lnTo>
                    <a:pt x="1054" y="320"/>
                  </a:lnTo>
                  <a:lnTo>
                    <a:pt x="1082" y="395"/>
                  </a:lnTo>
                  <a:lnTo>
                    <a:pt x="1099" y="471"/>
                  </a:lnTo>
                  <a:lnTo>
                    <a:pt x="1105" y="553"/>
                  </a:lnTo>
                  <a:lnTo>
                    <a:pt x="1099" y="633"/>
                  </a:lnTo>
                  <a:lnTo>
                    <a:pt x="1084" y="707"/>
                  </a:lnTo>
                  <a:lnTo>
                    <a:pt x="1058" y="780"/>
                  </a:lnTo>
                  <a:lnTo>
                    <a:pt x="1023" y="847"/>
                  </a:lnTo>
                  <a:lnTo>
                    <a:pt x="979" y="906"/>
                  </a:lnTo>
                  <a:lnTo>
                    <a:pt x="928" y="961"/>
                  </a:lnTo>
                  <a:lnTo>
                    <a:pt x="886" y="921"/>
                  </a:lnTo>
                  <a:lnTo>
                    <a:pt x="932" y="871"/>
                  </a:lnTo>
                  <a:lnTo>
                    <a:pt x="972" y="818"/>
                  </a:lnTo>
                  <a:lnTo>
                    <a:pt x="1004" y="757"/>
                  </a:lnTo>
                  <a:lnTo>
                    <a:pt x="1029" y="692"/>
                  </a:lnTo>
                  <a:lnTo>
                    <a:pt x="1042" y="626"/>
                  </a:lnTo>
                  <a:lnTo>
                    <a:pt x="1048" y="553"/>
                  </a:lnTo>
                  <a:lnTo>
                    <a:pt x="1042" y="481"/>
                  </a:lnTo>
                  <a:lnTo>
                    <a:pt x="1027" y="410"/>
                  </a:lnTo>
                  <a:lnTo>
                    <a:pt x="1002" y="345"/>
                  </a:lnTo>
                  <a:lnTo>
                    <a:pt x="968" y="284"/>
                  </a:lnTo>
                  <a:lnTo>
                    <a:pt x="926" y="229"/>
                  </a:lnTo>
                  <a:lnTo>
                    <a:pt x="878" y="179"/>
                  </a:lnTo>
                  <a:lnTo>
                    <a:pt x="823" y="137"/>
                  </a:lnTo>
                  <a:lnTo>
                    <a:pt x="762" y="105"/>
                  </a:lnTo>
                  <a:lnTo>
                    <a:pt x="695" y="78"/>
                  </a:lnTo>
                  <a:lnTo>
                    <a:pt x="627" y="63"/>
                  </a:lnTo>
                  <a:lnTo>
                    <a:pt x="553" y="57"/>
                  </a:lnTo>
                  <a:lnTo>
                    <a:pt x="480" y="63"/>
                  </a:lnTo>
                  <a:lnTo>
                    <a:pt x="410" y="78"/>
                  </a:lnTo>
                  <a:lnTo>
                    <a:pt x="345" y="105"/>
                  </a:lnTo>
                  <a:lnTo>
                    <a:pt x="284" y="137"/>
                  </a:lnTo>
                  <a:lnTo>
                    <a:pt x="229" y="179"/>
                  </a:lnTo>
                  <a:lnTo>
                    <a:pt x="179" y="229"/>
                  </a:lnTo>
                  <a:lnTo>
                    <a:pt x="137" y="284"/>
                  </a:lnTo>
                  <a:lnTo>
                    <a:pt x="103" y="345"/>
                  </a:lnTo>
                  <a:lnTo>
                    <a:pt x="78" y="410"/>
                  </a:lnTo>
                  <a:lnTo>
                    <a:pt x="63" y="481"/>
                  </a:lnTo>
                  <a:lnTo>
                    <a:pt x="57" y="553"/>
                  </a:lnTo>
                  <a:lnTo>
                    <a:pt x="63" y="626"/>
                  </a:lnTo>
                  <a:lnTo>
                    <a:pt x="78" y="692"/>
                  </a:lnTo>
                  <a:lnTo>
                    <a:pt x="101" y="757"/>
                  </a:lnTo>
                  <a:lnTo>
                    <a:pt x="133" y="816"/>
                  </a:lnTo>
                  <a:lnTo>
                    <a:pt x="173" y="871"/>
                  </a:lnTo>
                  <a:lnTo>
                    <a:pt x="219" y="919"/>
                  </a:lnTo>
                  <a:lnTo>
                    <a:pt x="179" y="961"/>
                  </a:lnTo>
                  <a:lnTo>
                    <a:pt x="128" y="908"/>
                  </a:lnTo>
                  <a:lnTo>
                    <a:pt x="84" y="847"/>
                  </a:lnTo>
                  <a:lnTo>
                    <a:pt x="48" y="780"/>
                  </a:lnTo>
                  <a:lnTo>
                    <a:pt x="23" y="709"/>
                  </a:lnTo>
                  <a:lnTo>
                    <a:pt x="6" y="633"/>
                  </a:lnTo>
                  <a:lnTo>
                    <a:pt x="0" y="553"/>
                  </a:lnTo>
                  <a:lnTo>
                    <a:pt x="6" y="471"/>
                  </a:lnTo>
                  <a:lnTo>
                    <a:pt x="23" y="395"/>
                  </a:lnTo>
                  <a:lnTo>
                    <a:pt x="51" y="320"/>
                  </a:lnTo>
                  <a:lnTo>
                    <a:pt x="90" y="252"/>
                  </a:lnTo>
                  <a:lnTo>
                    <a:pt x="135" y="191"/>
                  </a:lnTo>
                  <a:lnTo>
                    <a:pt x="191" y="135"/>
                  </a:lnTo>
                  <a:lnTo>
                    <a:pt x="252" y="90"/>
                  </a:lnTo>
                  <a:lnTo>
                    <a:pt x="320" y="52"/>
                  </a:lnTo>
                  <a:lnTo>
                    <a:pt x="393" y="23"/>
                  </a:lnTo>
                  <a:lnTo>
                    <a:pt x="471" y="6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3434DBD-81B9-7746-B680-26524BC81D36}"/>
              </a:ext>
            </a:extLst>
          </p:cNvPr>
          <p:cNvGrpSpPr/>
          <p:nvPr/>
        </p:nvGrpSpPr>
        <p:grpSpPr>
          <a:xfrm>
            <a:off x="9191075" y="2400875"/>
            <a:ext cx="706393" cy="706393"/>
            <a:chOff x="1206103" y="2946477"/>
            <a:chExt cx="1662904" cy="1662904"/>
          </a:xfrm>
        </p:grpSpPr>
        <p:sp>
          <p:nvSpPr>
            <p:cNvPr id="46" name="Freeform 236">
              <a:extLst>
                <a:ext uri="{FF2B5EF4-FFF2-40B4-BE49-F238E27FC236}">
                  <a16:creationId xmlns:a16="http://schemas.microsoft.com/office/drawing/2014/main" id="{7F965ED8-1E76-D348-877D-DB4038969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7" y="3735388"/>
              <a:ext cx="879475" cy="73025"/>
            </a:xfrm>
            <a:custGeom>
              <a:avLst/>
              <a:gdLst>
                <a:gd name="T0" fmla="*/ 22 w 554"/>
                <a:gd name="T1" fmla="*/ 0 h 46"/>
                <a:gd name="T2" fmla="*/ 531 w 554"/>
                <a:gd name="T3" fmla="*/ 0 h 46"/>
                <a:gd name="T4" fmla="*/ 539 w 554"/>
                <a:gd name="T5" fmla="*/ 2 h 46"/>
                <a:gd name="T6" fmla="*/ 545 w 554"/>
                <a:gd name="T7" fmla="*/ 4 h 46"/>
                <a:gd name="T8" fmla="*/ 550 w 554"/>
                <a:gd name="T9" fmla="*/ 10 h 46"/>
                <a:gd name="T10" fmla="*/ 554 w 554"/>
                <a:gd name="T11" fmla="*/ 15 h 46"/>
                <a:gd name="T12" fmla="*/ 554 w 554"/>
                <a:gd name="T13" fmla="*/ 23 h 46"/>
                <a:gd name="T14" fmla="*/ 554 w 554"/>
                <a:gd name="T15" fmla="*/ 31 h 46"/>
                <a:gd name="T16" fmla="*/ 550 w 554"/>
                <a:gd name="T17" fmla="*/ 36 h 46"/>
                <a:gd name="T18" fmla="*/ 545 w 554"/>
                <a:gd name="T19" fmla="*/ 42 h 46"/>
                <a:gd name="T20" fmla="*/ 539 w 554"/>
                <a:gd name="T21" fmla="*/ 46 h 46"/>
                <a:gd name="T22" fmla="*/ 531 w 554"/>
                <a:gd name="T23" fmla="*/ 46 h 46"/>
                <a:gd name="T24" fmla="*/ 22 w 554"/>
                <a:gd name="T25" fmla="*/ 46 h 46"/>
                <a:gd name="T26" fmla="*/ 15 w 554"/>
                <a:gd name="T27" fmla="*/ 46 h 46"/>
                <a:gd name="T28" fmla="*/ 9 w 554"/>
                <a:gd name="T29" fmla="*/ 42 h 46"/>
                <a:gd name="T30" fmla="*/ 3 w 554"/>
                <a:gd name="T31" fmla="*/ 36 h 46"/>
                <a:gd name="T32" fmla="*/ 1 w 554"/>
                <a:gd name="T33" fmla="*/ 31 h 46"/>
                <a:gd name="T34" fmla="*/ 0 w 554"/>
                <a:gd name="T35" fmla="*/ 23 h 46"/>
                <a:gd name="T36" fmla="*/ 1 w 554"/>
                <a:gd name="T37" fmla="*/ 15 h 46"/>
                <a:gd name="T38" fmla="*/ 3 w 554"/>
                <a:gd name="T39" fmla="*/ 10 h 46"/>
                <a:gd name="T40" fmla="*/ 9 w 554"/>
                <a:gd name="T41" fmla="*/ 4 h 46"/>
                <a:gd name="T42" fmla="*/ 15 w 554"/>
                <a:gd name="T43" fmla="*/ 2 h 46"/>
                <a:gd name="T44" fmla="*/ 22 w 554"/>
                <a:gd name="T4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4" h="46">
                  <a:moveTo>
                    <a:pt x="22" y="0"/>
                  </a:moveTo>
                  <a:lnTo>
                    <a:pt x="531" y="0"/>
                  </a:lnTo>
                  <a:lnTo>
                    <a:pt x="539" y="2"/>
                  </a:lnTo>
                  <a:lnTo>
                    <a:pt x="545" y="4"/>
                  </a:lnTo>
                  <a:lnTo>
                    <a:pt x="550" y="10"/>
                  </a:lnTo>
                  <a:lnTo>
                    <a:pt x="554" y="15"/>
                  </a:lnTo>
                  <a:lnTo>
                    <a:pt x="554" y="23"/>
                  </a:lnTo>
                  <a:lnTo>
                    <a:pt x="554" y="31"/>
                  </a:lnTo>
                  <a:lnTo>
                    <a:pt x="550" y="36"/>
                  </a:lnTo>
                  <a:lnTo>
                    <a:pt x="545" y="42"/>
                  </a:lnTo>
                  <a:lnTo>
                    <a:pt x="539" y="46"/>
                  </a:lnTo>
                  <a:lnTo>
                    <a:pt x="531" y="46"/>
                  </a:lnTo>
                  <a:lnTo>
                    <a:pt x="22" y="46"/>
                  </a:lnTo>
                  <a:lnTo>
                    <a:pt x="15" y="46"/>
                  </a:lnTo>
                  <a:lnTo>
                    <a:pt x="9" y="42"/>
                  </a:lnTo>
                  <a:lnTo>
                    <a:pt x="3" y="36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3" y="10"/>
                  </a:lnTo>
                  <a:lnTo>
                    <a:pt x="9" y="4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4C4B4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D880335-C64D-544E-82F1-335D03088C67}"/>
                </a:ext>
              </a:extLst>
            </p:cNvPr>
            <p:cNvSpPr/>
            <p:nvPr/>
          </p:nvSpPr>
          <p:spPr>
            <a:xfrm>
              <a:off x="1206103" y="2946477"/>
              <a:ext cx="1662904" cy="1662904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EE3F09-E886-D547-984F-D27002D04BD7}"/>
              </a:ext>
            </a:extLst>
          </p:cNvPr>
          <p:cNvGrpSpPr/>
          <p:nvPr/>
        </p:nvGrpSpPr>
        <p:grpSpPr>
          <a:xfrm>
            <a:off x="10926877" y="2272864"/>
            <a:ext cx="438150" cy="876301"/>
            <a:chOff x="8001001" y="3873500"/>
            <a:chExt cx="438150" cy="876301"/>
          </a:xfrm>
          <a:gradFill flip="none" rotWithShape="1">
            <a:gsLst>
              <a:gs pos="0">
                <a:srgbClr val="6F9C0C">
                  <a:shade val="30000"/>
                  <a:satMod val="115000"/>
                </a:srgbClr>
              </a:gs>
              <a:gs pos="50000">
                <a:srgbClr val="6F9C0C">
                  <a:shade val="67500"/>
                  <a:satMod val="115000"/>
                </a:srgbClr>
              </a:gs>
              <a:gs pos="100000">
                <a:srgbClr val="6F9C0C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49" name="Rectangle 6">
              <a:extLst>
                <a:ext uri="{FF2B5EF4-FFF2-40B4-BE49-F238E27FC236}">
                  <a16:creationId xmlns:a16="http://schemas.microsoft.com/office/drawing/2014/main" id="{2F23A4B8-AD1A-F344-A5EF-287344464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8788" y="4508500"/>
              <a:ext cx="282575" cy="1349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24F54A94-DD62-C846-BD38-D55BAA5D8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01001" y="3954463"/>
              <a:ext cx="438150" cy="795338"/>
            </a:xfrm>
            <a:custGeom>
              <a:avLst/>
              <a:gdLst/>
              <a:ahLst/>
              <a:cxnLst>
                <a:cxn ang="0">
                  <a:pos x="29" y="32"/>
                </a:cxn>
                <a:cxn ang="0">
                  <a:pos x="29" y="469"/>
                </a:cxn>
                <a:cxn ang="0">
                  <a:pos x="243" y="469"/>
                </a:cxn>
                <a:cxn ang="0">
                  <a:pos x="243" y="32"/>
                </a:cxn>
                <a:cxn ang="0">
                  <a:pos x="29" y="32"/>
                </a:cxn>
                <a:cxn ang="0">
                  <a:pos x="0" y="0"/>
                </a:cxn>
                <a:cxn ang="0">
                  <a:pos x="276" y="0"/>
                </a:cxn>
                <a:cxn ang="0">
                  <a:pos x="276" y="501"/>
                </a:cxn>
                <a:cxn ang="0">
                  <a:pos x="0" y="501"/>
                </a:cxn>
                <a:cxn ang="0">
                  <a:pos x="0" y="0"/>
                </a:cxn>
              </a:cxnLst>
              <a:rect l="0" t="0" r="r" b="b"/>
              <a:pathLst>
                <a:path w="276" h="501">
                  <a:moveTo>
                    <a:pt x="29" y="32"/>
                  </a:moveTo>
                  <a:lnTo>
                    <a:pt x="29" y="469"/>
                  </a:lnTo>
                  <a:lnTo>
                    <a:pt x="243" y="469"/>
                  </a:lnTo>
                  <a:lnTo>
                    <a:pt x="243" y="32"/>
                  </a:lnTo>
                  <a:lnTo>
                    <a:pt x="29" y="32"/>
                  </a:lnTo>
                  <a:close/>
                  <a:moveTo>
                    <a:pt x="0" y="0"/>
                  </a:moveTo>
                  <a:lnTo>
                    <a:pt x="276" y="0"/>
                  </a:lnTo>
                  <a:lnTo>
                    <a:pt x="276" y="501"/>
                  </a:lnTo>
                  <a:lnTo>
                    <a:pt x="0" y="5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5D4B33B4-03A2-C140-9810-85CD8303F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0538" y="3873500"/>
              <a:ext cx="219075" cy="904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D4A369-F1E8-F14C-922B-537716AF3B27}"/>
              </a:ext>
            </a:extLst>
          </p:cNvPr>
          <p:cNvGrpSpPr/>
          <p:nvPr/>
        </p:nvGrpSpPr>
        <p:grpSpPr>
          <a:xfrm>
            <a:off x="10423170" y="2285566"/>
            <a:ext cx="431800" cy="863599"/>
            <a:chOff x="3736976" y="3783013"/>
            <a:chExt cx="431800" cy="863599"/>
          </a:xfrm>
          <a:gradFill flip="none" rotWithShape="1">
            <a:gsLst>
              <a:gs pos="0">
                <a:srgbClr val="6F9C0C">
                  <a:shade val="30000"/>
                  <a:satMod val="115000"/>
                </a:srgbClr>
              </a:gs>
              <a:gs pos="50000">
                <a:srgbClr val="6F9C0C">
                  <a:shade val="67500"/>
                  <a:satMod val="115000"/>
                </a:srgbClr>
              </a:gs>
              <a:gs pos="100000">
                <a:srgbClr val="6F9C0C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C7EC045C-B004-6049-A0D7-666689A5C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6976" y="3863975"/>
              <a:ext cx="431800" cy="782637"/>
            </a:xfrm>
            <a:custGeom>
              <a:avLst/>
              <a:gdLst/>
              <a:ahLst/>
              <a:cxnLst>
                <a:cxn ang="0">
                  <a:pos x="28" y="32"/>
                </a:cxn>
                <a:cxn ang="0">
                  <a:pos x="28" y="462"/>
                </a:cxn>
                <a:cxn ang="0">
                  <a:pos x="239" y="462"/>
                </a:cxn>
                <a:cxn ang="0">
                  <a:pos x="239" y="32"/>
                </a:cxn>
                <a:cxn ang="0">
                  <a:pos x="28" y="32"/>
                </a:cxn>
                <a:cxn ang="0">
                  <a:pos x="0" y="0"/>
                </a:cxn>
                <a:cxn ang="0">
                  <a:pos x="272" y="0"/>
                </a:cxn>
                <a:cxn ang="0">
                  <a:pos x="272" y="493"/>
                </a:cxn>
                <a:cxn ang="0">
                  <a:pos x="0" y="493"/>
                </a:cxn>
                <a:cxn ang="0">
                  <a:pos x="0" y="0"/>
                </a:cxn>
              </a:cxnLst>
              <a:rect l="0" t="0" r="r" b="b"/>
              <a:pathLst>
                <a:path w="272" h="493">
                  <a:moveTo>
                    <a:pt x="28" y="32"/>
                  </a:moveTo>
                  <a:lnTo>
                    <a:pt x="28" y="462"/>
                  </a:lnTo>
                  <a:lnTo>
                    <a:pt x="239" y="462"/>
                  </a:lnTo>
                  <a:lnTo>
                    <a:pt x="239" y="32"/>
                  </a:lnTo>
                  <a:lnTo>
                    <a:pt x="28" y="32"/>
                  </a:lnTo>
                  <a:close/>
                  <a:moveTo>
                    <a:pt x="0" y="0"/>
                  </a:moveTo>
                  <a:lnTo>
                    <a:pt x="272" y="0"/>
                  </a:lnTo>
                  <a:lnTo>
                    <a:pt x="272" y="493"/>
                  </a:lnTo>
                  <a:lnTo>
                    <a:pt x="0" y="49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44">
              <a:extLst>
                <a:ext uri="{FF2B5EF4-FFF2-40B4-BE49-F238E27FC236}">
                  <a16:creationId xmlns:a16="http://schemas.microsoft.com/office/drawing/2014/main" id="{B506929D-FF9A-F549-9810-57384CAC6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101" y="3783013"/>
              <a:ext cx="214313" cy="88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45">
              <a:extLst>
                <a:ext uri="{FF2B5EF4-FFF2-40B4-BE49-F238E27FC236}">
                  <a16:creationId xmlns:a16="http://schemas.microsoft.com/office/drawing/2014/main" id="{588E9B09-9D19-C94B-9CAA-60336AF7F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935" y="4202330"/>
              <a:ext cx="277813" cy="15398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46">
              <a:extLst>
                <a:ext uri="{FF2B5EF4-FFF2-40B4-BE49-F238E27FC236}">
                  <a16:creationId xmlns:a16="http://schemas.microsoft.com/office/drawing/2014/main" id="{77D609BF-BB79-6A4D-BDAF-84DD2846D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935" y="4405530"/>
              <a:ext cx="277813" cy="13335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0BCB042-CA21-3E45-A1B3-22E89F34243E}"/>
              </a:ext>
            </a:extLst>
          </p:cNvPr>
          <p:cNvSpPr txBox="1"/>
          <p:nvPr/>
        </p:nvSpPr>
        <p:spPr>
          <a:xfrm>
            <a:off x="8863751" y="3675668"/>
            <a:ext cx="3341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Latency, Power consumption, Memory, …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DDD42D-8728-4D42-A5A2-25FFF8065262}"/>
              </a:ext>
            </a:extLst>
          </p:cNvPr>
          <p:cNvSpPr txBox="1"/>
          <p:nvPr/>
        </p:nvSpPr>
        <p:spPr>
          <a:xfrm>
            <a:off x="551145" y="4655683"/>
            <a:ext cx="11311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Deployment scenarios comprise of different types of data, and possibly many objectives that need to be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simultaneously improved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single or multiple hardware platforms.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need a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architecture search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(NAS) method that is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finding the best set of trade-off models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diverse deployment scenarios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3" name="Footer Placeholder 3">
            <a:extLst>
              <a:ext uri="{FF2B5EF4-FFF2-40B4-BE49-F238E27FC236}">
                <a16:creationId xmlns:a16="http://schemas.microsoft.com/office/drawing/2014/main" id="{BCB577C9-A17D-924C-9BF4-19260D6130B1}"/>
              </a:ext>
            </a:extLst>
          </p:cNvPr>
          <p:cNvSpPr txBox="1">
            <a:spLocks/>
          </p:cNvSpPr>
          <p:nvPr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NAT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CVPRW’20</a:t>
            </a:r>
          </a:p>
        </p:txBody>
      </p:sp>
    </p:spTree>
    <p:extLst>
      <p:ext uri="{BB962C8B-B14F-4D97-AF65-F5344CB8AC3E}">
        <p14:creationId xmlns:p14="http://schemas.microsoft.com/office/powerpoint/2010/main" val="389195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/>
      <p:bldP spid="1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71EF9F-4138-A140-9361-4A4E1752B19A}"/>
              </a:ext>
            </a:extLst>
          </p:cNvPr>
          <p:cNvSpPr/>
          <p:nvPr/>
        </p:nvSpPr>
        <p:spPr>
          <a:xfrm>
            <a:off x="9122017" y="2189049"/>
            <a:ext cx="365760" cy="1645920"/>
          </a:xfrm>
          <a:prstGeom prst="rect">
            <a:avLst/>
          </a:prstGeom>
          <a:solidFill>
            <a:schemeClr val="accent6">
              <a:lumMod val="75000"/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0B58C1-3BFF-C34F-9EE4-121E669312D9}"/>
              </a:ext>
            </a:extLst>
          </p:cNvPr>
          <p:cNvSpPr/>
          <p:nvPr/>
        </p:nvSpPr>
        <p:spPr>
          <a:xfrm>
            <a:off x="10296669" y="2011965"/>
            <a:ext cx="365760" cy="1828800"/>
          </a:xfrm>
          <a:prstGeom prst="rect">
            <a:avLst/>
          </a:prstGeom>
          <a:solidFill>
            <a:schemeClr val="accent6">
              <a:lumMod val="75000"/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96E2ED-C7CE-624F-9D78-C923654F6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Efficient Search on Diverse Deployment Scenarios</a:t>
            </a:r>
            <a:endParaRPr lang="en-US" sz="2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1FCE45-6B92-9841-9771-8F6A0282660E}"/>
              </a:ext>
            </a:extLst>
          </p:cNvPr>
          <p:cNvCxnSpPr/>
          <p:nvPr/>
        </p:nvCxnSpPr>
        <p:spPr>
          <a:xfrm>
            <a:off x="566886" y="2189653"/>
            <a:ext cx="346065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8D35BE-A4B7-9E4C-BB5C-6ADE19CB0C46}"/>
              </a:ext>
            </a:extLst>
          </p:cNvPr>
          <p:cNvSpPr txBox="1"/>
          <p:nvPr/>
        </p:nvSpPr>
        <p:spPr>
          <a:xfrm>
            <a:off x="658326" y="1679353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Searched (# Papers)*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C51D2F-75B1-A54F-8A2C-7E709954057D}"/>
              </a:ext>
            </a:extLst>
          </p:cNvPr>
          <p:cNvSpPr/>
          <p:nvPr/>
        </p:nvSpPr>
        <p:spPr>
          <a:xfrm>
            <a:off x="566886" y="2414738"/>
            <a:ext cx="228600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26474-2625-B446-BBA9-A2EF301301F5}"/>
              </a:ext>
            </a:extLst>
          </p:cNvPr>
          <p:cNvSpPr/>
          <p:nvPr/>
        </p:nvSpPr>
        <p:spPr>
          <a:xfrm>
            <a:off x="566886" y="3005582"/>
            <a:ext cx="109728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47E1FA-087E-594D-A07F-17FD2137C3A7}"/>
              </a:ext>
            </a:extLst>
          </p:cNvPr>
          <p:cNvSpPr/>
          <p:nvPr/>
        </p:nvSpPr>
        <p:spPr>
          <a:xfrm>
            <a:off x="566886" y="3595298"/>
            <a:ext cx="18288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048B3-902D-374D-BCB4-5205BC7C7CFE}"/>
              </a:ext>
            </a:extLst>
          </p:cNvPr>
          <p:cNvSpPr txBox="1"/>
          <p:nvPr/>
        </p:nvSpPr>
        <p:spPr>
          <a:xfrm>
            <a:off x="3020480" y="2411166"/>
            <a:ext cx="119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CIFAR-10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044D5A-D6A6-C74F-8B72-E950DE02DDA9}"/>
              </a:ext>
            </a:extLst>
          </p:cNvPr>
          <p:cNvSpPr txBox="1"/>
          <p:nvPr/>
        </p:nvSpPr>
        <p:spPr>
          <a:xfrm>
            <a:off x="1822652" y="300379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ImageNet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CD516B-05D1-2D40-B65D-2FC7C64C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0280" y="6356350"/>
            <a:ext cx="7772400" cy="365125"/>
          </a:xfrm>
        </p:spPr>
        <p:txBody>
          <a:bodyPr/>
          <a:lstStyle/>
          <a:p>
            <a:r>
              <a:rPr lang="en-US" dirty="0"/>
              <a:t>* Data collected from https://</a:t>
            </a:r>
            <a:r>
              <a:rPr lang="en-US" dirty="0" err="1"/>
              <a:t>github.com</a:t>
            </a:r>
            <a:r>
              <a:rPr lang="en-US" dirty="0"/>
              <a:t>/D-X-Y/Awesome-NAS, it mainly consist of NAS papers on image classification  published in top-tier venues.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45BA6-EBF3-7E41-A7D8-1F1F67787DB2}"/>
              </a:ext>
            </a:extLst>
          </p:cNvPr>
          <p:cNvSpPr txBox="1"/>
          <p:nvPr/>
        </p:nvSpPr>
        <p:spPr>
          <a:xfrm>
            <a:off x="816588" y="35946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4D4C4-88B8-EE41-B1CF-418E7E9BE44B}"/>
              </a:ext>
            </a:extLst>
          </p:cNvPr>
          <p:cNvSpPr txBox="1"/>
          <p:nvPr/>
        </p:nvSpPr>
        <p:spPr>
          <a:xfrm>
            <a:off x="1740151" y="3562585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5%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01450D-31E3-6940-A3FD-E3B8BF9E94A8}"/>
              </a:ext>
            </a:extLst>
          </p:cNvPr>
          <p:cNvCxnSpPr/>
          <p:nvPr/>
        </p:nvCxnSpPr>
        <p:spPr>
          <a:xfrm>
            <a:off x="4610674" y="2189653"/>
            <a:ext cx="346065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98B3D90-54D2-FF4E-BB1C-44C288BFAE2E}"/>
              </a:ext>
            </a:extLst>
          </p:cNvPr>
          <p:cNvSpPr txBox="1"/>
          <p:nvPr/>
        </p:nvSpPr>
        <p:spPr>
          <a:xfrm>
            <a:off x="4702114" y="1679353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Searched (# Papers)*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050D08-F041-8142-8E26-1A72DCF625F5}"/>
              </a:ext>
            </a:extLst>
          </p:cNvPr>
          <p:cNvSpPr/>
          <p:nvPr/>
        </p:nvSpPr>
        <p:spPr>
          <a:xfrm>
            <a:off x="4610674" y="2414738"/>
            <a:ext cx="228600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74FCFC-9ABC-0348-9FE6-01708A9D2F09}"/>
              </a:ext>
            </a:extLst>
          </p:cNvPr>
          <p:cNvSpPr/>
          <p:nvPr/>
        </p:nvSpPr>
        <p:spPr>
          <a:xfrm>
            <a:off x="4610674" y="3005582"/>
            <a:ext cx="164592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6D46A1-4C96-1141-9F47-DB9EE4A66FFB}"/>
              </a:ext>
            </a:extLst>
          </p:cNvPr>
          <p:cNvSpPr/>
          <p:nvPr/>
        </p:nvSpPr>
        <p:spPr>
          <a:xfrm>
            <a:off x="4610674" y="3595298"/>
            <a:ext cx="91440" cy="365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9F5D08-9BE3-3548-A0AD-A9D0EE8914C6}"/>
              </a:ext>
            </a:extLst>
          </p:cNvPr>
          <p:cNvSpPr txBox="1"/>
          <p:nvPr/>
        </p:nvSpPr>
        <p:spPr>
          <a:xfrm>
            <a:off x="7064268" y="241116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 only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450F4B-C9FC-F04F-AAEB-6ADECFF2F2E5}"/>
              </a:ext>
            </a:extLst>
          </p:cNvPr>
          <p:cNvSpPr txBox="1"/>
          <p:nvPr/>
        </p:nvSpPr>
        <p:spPr>
          <a:xfrm>
            <a:off x="6578610" y="300201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Bi-objectives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F86C1A-BFF6-FC4A-88C6-D07CF9A2AE6C}"/>
              </a:ext>
            </a:extLst>
          </p:cNvPr>
          <p:cNvSpPr txBox="1"/>
          <p:nvPr/>
        </p:nvSpPr>
        <p:spPr>
          <a:xfrm>
            <a:off x="4860376" y="3594640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3+ objectives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325540-ED80-6F4A-A577-27103F11D0AE}"/>
              </a:ext>
            </a:extLst>
          </p:cNvPr>
          <p:cNvSpPr txBox="1"/>
          <p:nvPr/>
        </p:nvSpPr>
        <p:spPr>
          <a:xfrm>
            <a:off x="6341000" y="3562585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2%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441444-C14C-174F-94B0-802A39ECD4DE}"/>
              </a:ext>
            </a:extLst>
          </p:cNvPr>
          <p:cNvCxnSpPr>
            <a:cxnSpLocks/>
          </p:cNvCxnSpPr>
          <p:nvPr/>
        </p:nvCxnSpPr>
        <p:spPr>
          <a:xfrm>
            <a:off x="8545450" y="3840765"/>
            <a:ext cx="27586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BFB0235-AD17-1044-BF72-0BAF351C2FA0}"/>
              </a:ext>
            </a:extLst>
          </p:cNvPr>
          <p:cNvSpPr txBox="1"/>
          <p:nvPr/>
        </p:nvSpPr>
        <p:spPr>
          <a:xfrm>
            <a:off x="8718839" y="3917983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891B1E-0ABA-C843-A4ED-3F03A4782CCA}"/>
              </a:ext>
            </a:extLst>
          </p:cNvPr>
          <p:cNvSpPr txBox="1"/>
          <p:nvPr/>
        </p:nvSpPr>
        <p:spPr>
          <a:xfrm>
            <a:off x="9084324" y="1779003"/>
            <a:ext cx="42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99421A-A442-9C40-87DB-3602E3C1B8FE}"/>
              </a:ext>
            </a:extLst>
          </p:cNvPr>
          <p:cNvSpPr txBox="1"/>
          <p:nvPr/>
        </p:nvSpPr>
        <p:spPr>
          <a:xfrm>
            <a:off x="10265355" y="16730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00F5B7-37A7-B841-85FA-F7B0982E1227}"/>
              </a:ext>
            </a:extLst>
          </p:cNvPr>
          <p:cNvSpPr txBox="1"/>
          <p:nvPr/>
        </p:nvSpPr>
        <p:spPr>
          <a:xfrm>
            <a:off x="10012680" y="3917982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C2624B-0A93-BA40-BB98-FBDB2BEA5D7F}"/>
              </a:ext>
            </a:extLst>
          </p:cNvPr>
          <p:cNvSpPr txBox="1"/>
          <p:nvPr/>
        </p:nvSpPr>
        <p:spPr>
          <a:xfrm>
            <a:off x="8956146" y="1226020"/>
            <a:ext cx="1937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work (NAT)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EC7D08-5C32-AD4D-868A-C34446ACB7DC}"/>
              </a:ext>
            </a:extLst>
          </p:cNvPr>
          <p:cNvSpPr txBox="1"/>
          <p:nvPr/>
        </p:nvSpPr>
        <p:spPr>
          <a:xfrm>
            <a:off x="551145" y="4854573"/>
            <a:ext cx="11311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Existing NAS methods evaluate on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datasets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(CIFAR-10 and ImageNet),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(&lt; 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demonstrate the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utility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NAT on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datasets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objectives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FCD7CD-C1DF-EF43-B1A0-1BFC0364F93D}"/>
              </a:ext>
            </a:extLst>
          </p:cNvPr>
          <p:cNvSpPr txBox="1"/>
          <p:nvPr/>
        </p:nvSpPr>
        <p:spPr>
          <a:xfrm>
            <a:off x="3619394" y="122049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Previous works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8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7" grpId="0"/>
      <p:bldP spid="8" grpId="0" animBg="1"/>
      <p:bldP spid="9" grpId="0" animBg="1"/>
      <p:bldP spid="11" grpId="0" animBg="1"/>
      <p:bldP spid="12" grpId="0"/>
      <p:bldP spid="13" grpId="0"/>
      <p:bldP spid="2" grpId="0"/>
      <p:bldP spid="14" grpId="0"/>
      <p:bldP spid="15" grpId="0"/>
      <p:bldP spid="26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4" grpId="0"/>
      <p:bldP spid="38" grpId="0"/>
      <p:bldP spid="40" grpId="0"/>
      <p:bldP spid="41" grpId="0"/>
      <p:bldP spid="42" grpId="0"/>
      <p:bldP spid="43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801A3C-3D89-644E-B32D-0F974CB2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Approach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E7C82-6688-BC46-98E1-63DCCF56A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46" y="1856114"/>
            <a:ext cx="2410698" cy="1104903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75E5B-2FF0-A547-A537-BA8D2FA19B70}"/>
              </a:ext>
            </a:extLst>
          </p:cNvPr>
          <p:cNvSpPr txBox="1"/>
          <p:nvPr/>
        </p:nvSpPr>
        <p:spPr>
          <a:xfrm>
            <a:off x="1532654" y="142573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C-10 / ImageNet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AE0F8-7743-E84A-8750-89B185368249}"/>
              </a:ext>
            </a:extLst>
          </p:cNvPr>
          <p:cNvGrpSpPr/>
          <p:nvPr/>
        </p:nvGrpSpPr>
        <p:grpSpPr>
          <a:xfrm>
            <a:off x="4107466" y="1836336"/>
            <a:ext cx="2857500" cy="1158240"/>
            <a:chOff x="8087693" y="3212976"/>
            <a:chExt cx="2857500" cy="11582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59DC2119-41B7-D743-8D34-821496A596F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87693" y="3212976"/>
                  <a:ext cx="2857500" cy="1158240"/>
                </a:xfrm>
                <a:prstGeom prst="rect">
                  <a:avLst/>
                </a:prstGeom>
                <a:ln w="19050">
                  <a:noFill/>
                  <a:prstDash val="solid"/>
                </a:ln>
              </p:spPr>
              <p:txBody>
                <a:bodyPr anchor="ctr"/>
                <a:lstStyle>
                  <a:lvl1pPr marL="342900" indent="-3429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8453B"/>
                    </a:buClr>
                    <a:buFont typeface="Arial"/>
                    <a:buChar char="•"/>
                    <a:defRPr sz="2800" b="0" i="0" kern="1200">
                      <a:solidFill>
                        <a:srgbClr val="595959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1pPr>
                  <a:lvl2pPr marL="742950" indent="-28575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>
                        <a:lumMod val="75000"/>
                        <a:lumOff val="25000"/>
                      </a:schemeClr>
                    </a:buClr>
                    <a:buSzPct val="85000"/>
                    <a:buFont typeface="Arial"/>
                    <a:buChar char="•"/>
                    <a:defRPr sz="2400" b="0" i="0" kern="1200">
                      <a:solidFill>
                        <a:srgbClr val="595959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2pPr>
                  <a:lvl3pPr marL="11430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>
                        <a:lumMod val="75000"/>
                        <a:lumOff val="25000"/>
                      </a:schemeClr>
                    </a:buClr>
                    <a:buFont typeface="Arial" charset="0"/>
                    <a:buChar char="•"/>
                    <a:defRPr sz="2000" b="0" i="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3pPr>
                  <a:lvl4pPr marL="16002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b="0" i="0" kern="1200">
                      <a:solidFill>
                        <a:schemeClr val="tx1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4pPr>
                  <a:lvl5pPr marL="20574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b="0" i="0" kern="1200">
                      <a:solidFill>
                        <a:schemeClr val="tx1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8453B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otham Book"/>
                      <a:ea typeface="ＭＳ Ｐゴシック" charset="-128"/>
                    </a:rPr>
                    <a:t>     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NAS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59DC2119-41B7-D743-8D34-821496A59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7693" y="3212976"/>
                  <a:ext cx="2857500" cy="11582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1B5A63-6152-2F4D-A43B-281EC1AEDD41}"/>
                </a:ext>
              </a:extLst>
            </p:cNvPr>
            <p:cNvGrpSpPr/>
            <p:nvPr/>
          </p:nvGrpSpPr>
          <p:grpSpPr>
            <a:xfrm>
              <a:off x="8527846" y="3334503"/>
              <a:ext cx="923577" cy="915185"/>
              <a:chOff x="2915293" y="3253492"/>
              <a:chExt cx="923577" cy="91518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5478BFF-583B-DF4C-B7C9-F00050FEADAE}"/>
                  </a:ext>
                </a:extLst>
              </p:cNvPr>
              <p:cNvGrpSpPr/>
              <p:nvPr/>
            </p:nvGrpSpPr>
            <p:grpSpPr>
              <a:xfrm>
                <a:off x="2915293" y="3253492"/>
                <a:ext cx="923577" cy="915185"/>
                <a:chOff x="8124709" y="1773230"/>
                <a:chExt cx="1569199" cy="1554941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C015E91-6571-A64C-AF9F-C69528C03892}"/>
                    </a:ext>
                  </a:extLst>
                </p:cNvPr>
                <p:cNvSpPr/>
                <p:nvPr/>
              </p:nvSpPr>
              <p:spPr>
                <a:xfrm>
                  <a:off x="8295251" y="1967752"/>
                  <a:ext cx="1187825" cy="1187825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 29">
                  <a:extLst>
                    <a:ext uri="{FF2B5EF4-FFF2-40B4-BE49-F238E27FC236}">
                      <a16:creationId xmlns:a16="http://schemas.microsoft.com/office/drawing/2014/main" id="{84F32216-3F76-324B-9F92-895060DD47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24709" y="1773230"/>
                  <a:ext cx="1569199" cy="1554941"/>
                </a:xfrm>
                <a:custGeom>
                  <a:avLst/>
                  <a:gdLst/>
                  <a:ahLst/>
                  <a:cxnLst>
                    <a:cxn ang="0">
                      <a:pos x="1446" y="1547"/>
                    </a:cxn>
                    <a:cxn ang="0">
                      <a:pos x="315" y="1547"/>
                    </a:cxn>
                    <a:cxn ang="0">
                      <a:pos x="375" y="1413"/>
                    </a:cxn>
                    <a:cxn ang="0">
                      <a:pos x="1666" y="1272"/>
                    </a:cxn>
                    <a:cxn ang="0">
                      <a:pos x="0" y="923"/>
                    </a:cxn>
                    <a:cxn ang="0">
                      <a:pos x="153" y="785"/>
                    </a:cxn>
                    <a:cxn ang="0">
                      <a:pos x="155" y="769"/>
                    </a:cxn>
                    <a:cxn ang="0">
                      <a:pos x="1493" y="468"/>
                    </a:cxn>
                    <a:cxn ang="0">
                      <a:pos x="881" y="275"/>
                    </a:cxn>
                    <a:cxn ang="0">
                      <a:pos x="583" y="355"/>
                    </a:cxn>
                    <a:cxn ang="0">
                      <a:pos x="372" y="567"/>
                    </a:cxn>
                    <a:cxn ang="0">
                      <a:pos x="293" y="865"/>
                    </a:cxn>
                    <a:cxn ang="0">
                      <a:pos x="338" y="1108"/>
                    </a:cxn>
                    <a:cxn ang="0">
                      <a:pos x="521" y="1346"/>
                    </a:cxn>
                    <a:cxn ang="0">
                      <a:pos x="801" y="1465"/>
                    </a:cxn>
                    <a:cxn ang="0">
                      <a:pos x="1109" y="1424"/>
                    </a:cxn>
                    <a:cxn ang="0">
                      <a:pos x="1347" y="1240"/>
                    </a:cxn>
                    <a:cxn ang="0">
                      <a:pos x="1463" y="958"/>
                    </a:cxn>
                    <a:cxn ang="0">
                      <a:pos x="1447" y="708"/>
                    </a:cxn>
                    <a:cxn ang="0">
                      <a:pos x="1296" y="448"/>
                    </a:cxn>
                    <a:cxn ang="0">
                      <a:pos x="1037" y="297"/>
                    </a:cxn>
                    <a:cxn ang="0">
                      <a:pos x="1305" y="270"/>
                    </a:cxn>
                    <a:cxn ang="0">
                      <a:pos x="1277" y="252"/>
                    </a:cxn>
                    <a:cxn ang="0">
                      <a:pos x="463" y="104"/>
                    </a:cxn>
                    <a:cxn ang="0">
                      <a:pos x="942" y="2"/>
                    </a:cxn>
                    <a:cxn ang="0">
                      <a:pos x="1187" y="55"/>
                    </a:cxn>
                    <a:cxn ang="0">
                      <a:pos x="1270" y="247"/>
                    </a:cxn>
                    <a:cxn ang="0">
                      <a:pos x="1498" y="254"/>
                    </a:cxn>
                    <a:cxn ang="0">
                      <a:pos x="1493" y="468"/>
                    </a:cxn>
                    <a:cxn ang="0">
                      <a:pos x="1703" y="561"/>
                    </a:cxn>
                    <a:cxn ang="0">
                      <a:pos x="1602" y="752"/>
                    </a:cxn>
                    <a:cxn ang="0">
                      <a:pos x="1609" y="819"/>
                    </a:cxn>
                    <a:cxn ang="0">
                      <a:pos x="1747" y="1038"/>
                    </a:cxn>
                    <a:cxn ang="0">
                      <a:pos x="1557" y="1163"/>
                    </a:cxn>
                    <a:cxn ang="0">
                      <a:pos x="1602" y="1376"/>
                    </a:cxn>
                    <a:cxn ang="0">
                      <a:pos x="1386" y="1413"/>
                    </a:cxn>
                    <a:cxn ang="0">
                      <a:pos x="1393" y="1588"/>
                    </a:cxn>
                    <a:cxn ang="0">
                      <a:pos x="1125" y="1560"/>
                    </a:cxn>
                    <a:cxn ang="0">
                      <a:pos x="995" y="1745"/>
                    </a:cxn>
                    <a:cxn ang="0">
                      <a:pos x="856" y="1600"/>
                    </a:cxn>
                    <a:cxn ang="0">
                      <a:pos x="634" y="1717"/>
                    </a:cxn>
                    <a:cxn ang="0">
                      <a:pos x="541" y="1517"/>
                    </a:cxn>
                    <a:cxn ang="0">
                      <a:pos x="321" y="1551"/>
                    </a:cxn>
                    <a:cxn ang="0">
                      <a:pos x="344" y="1366"/>
                    </a:cxn>
                    <a:cxn ang="0">
                      <a:pos x="95" y="1272"/>
                    </a:cxn>
                    <a:cxn ang="0">
                      <a:pos x="208" y="1158"/>
                    </a:cxn>
                    <a:cxn ang="0">
                      <a:pos x="6" y="974"/>
                    </a:cxn>
                    <a:cxn ang="0">
                      <a:pos x="159" y="762"/>
                    </a:cxn>
                    <a:cxn ang="0">
                      <a:pos x="25" y="671"/>
                    </a:cxn>
                    <a:cxn ang="0">
                      <a:pos x="241" y="526"/>
                    </a:cxn>
                    <a:cxn ang="0">
                      <a:pos x="178" y="334"/>
                    </a:cxn>
                    <a:cxn ang="0">
                      <a:pos x="396" y="334"/>
                    </a:cxn>
                    <a:cxn ang="0">
                      <a:pos x="493" y="245"/>
                    </a:cxn>
                    <a:cxn ang="0">
                      <a:pos x="574" y="55"/>
                    </a:cxn>
                    <a:cxn ang="0">
                      <a:pos x="819" y="2"/>
                    </a:cxn>
                  </a:cxnLst>
                  <a:rect l="0" t="0" r="r" b="b"/>
                  <a:pathLst>
                    <a:path w="1761" h="1745">
                      <a:moveTo>
                        <a:pt x="1446" y="1547"/>
                      </a:moveTo>
                      <a:lnTo>
                        <a:pt x="1444" y="1549"/>
                      </a:lnTo>
                      <a:lnTo>
                        <a:pt x="1442" y="1549"/>
                      </a:lnTo>
                      <a:lnTo>
                        <a:pt x="1446" y="1547"/>
                      </a:lnTo>
                      <a:close/>
                      <a:moveTo>
                        <a:pt x="315" y="1547"/>
                      </a:moveTo>
                      <a:lnTo>
                        <a:pt x="319" y="1549"/>
                      </a:lnTo>
                      <a:lnTo>
                        <a:pt x="317" y="1549"/>
                      </a:lnTo>
                      <a:lnTo>
                        <a:pt x="315" y="1547"/>
                      </a:lnTo>
                      <a:close/>
                      <a:moveTo>
                        <a:pt x="1386" y="1413"/>
                      </a:moveTo>
                      <a:lnTo>
                        <a:pt x="1446" y="1547"/>
                      </a:lnTo>
                      <a:lnTo>
                        <a:pt x="1386" y="1413"/>
                      </a:lnTo>
                      <a:close/>
                      <a:moveTo>
                        <a:pt x="375" y="1413"/>
                      </a:moveTo>
                      <a:lnTo>
                        <a:pt x="315" y="1547"/>
                      </a:lnTo>
                      <a:lnTo>
                        <a:pt x="375" y="1413"/>
                      </a:lnTo>
                      <a:close/>
                      <a:moveTo>
                        <a:pt x="1671" y="1262"/>
                      </a:moveTo>
                      <a:lnTo>
                        <a:pt x="1666" y="1272"/>
                      </a:lnTo>
                      <a:lnTo>
                        <a:pt x="1671" y="1262"/>
                      </a:lnTo>
                      <a:close/>
                      <a:moveTo>
                        <a:pt x="0" y="909"/>
                      </a:moveTo>
                      <a:lnTo>
                        <a:pt x="2" y="923"/>
                      </a:lnTo>
                      <a:lnTo>
                        <a:pt x="0" y="923"/>
                      </a:lnTo>
                      <a:lnTo>
                        <a:pt x="0" y="909"/>
                      </a:lnTo>
                      <a:close/>
                      <a:moveTo>
                        <a:pt x="155" y="773"/>
                      </a:moveTo>
                      <a:lnTo>
                        <a:pt x="155" y="776"/>
                      </a:lnTo>
                      <a:lnTo>
                        <a:pt x="153" y="785"/>
                      </a:lnTo>
                      <a:lnTo>
                        <a:pt x="155" y="773"/>
                      </a:lnTo>
                      <a:close/>
                      <a:moveTo>
                        <a:pt x="157" y="762"/>
                      </a:moveTo>
                      <a:lnTo>
                        <a:pt x="155" y="773"/>
                      </a:lnTo>
                      <a:lnTo>
                        <a:pt x="155" y="769"/>
                      </a:lnTo>
                      <a:lnTo>
                        <a:pt x="157" y="762"/>
                      </a:lnTo>
                      <a:close/>
                      <a:moveTo>
                        <a:pt x="1493" y="468"/>
                      </a:moveTo>
                      <a:lnTo>
                        <a:pt x="1521" y="515"/>
                      </a:lnTo>
                      <a:lnTo>
                        <a:pt x="1493" y="468"/>
                      </a:lnTo>
                      <a:close/>
                      <a:moveTo>
                        <a:pt x="268" y="468"/>
                      </a:moveTo>
                      <a:lnTo>
                        <a:pt x="240" y="515"/>
                      </a:lnTo>
                      <a:lnTo>
                        <a:pt x="268" y="468"/>
                      </a:lnTo>
                      <a:close/>
                      <a:moveTo>
                        <a:pt x="881" y="275"/>
                      </a:moveTo>
                      <a:lnTo>
                        <a:pt x="801" y="281"/>
                      </a:lnTo>
                      <a:lnTo>
                        <a:pt x="724" y="297"/>
                      </a:lnTo>
                      <a:lnTo>
                        <a:pt x="652" y="321"/>
                      </a:lnTo>
                      <a:lnTo>
                        <a:pt x="583" y="355"/>
                      </a:lnTo>
                      <a:lnTo>
                        <a:pt x="521" y="397"/>
                      </a:lnTo>
                      <a:lnTo>
                        <a:pt x="465" y="448"/>
                      </a:lnTo>
                      <a:lnTo>
                        <a:pt x="414" y="505"/>
                      </a:lnTo>
                      <a:lnTo>
                        <a:pt x="372" y="567"/>
                      </a:lnTo>
                      <a:lnTo>
                        <a:pt x="338" y="635"/>
                      </a:lnTo>
                      <a:lnTo>
                        <a:pt x="314" y="708"/>
                      </a:lnTo>
                      <a:lnTo>
                        <a:pt x="298" y="785"/>
                      </a:lnTo>
                      <a:lnTo>
                        <a:pt x="293" y="865"/>
                      </a:lnTo>
                      <a:lnTo>
                        <a:pt x="293" y="879"/>
                      </a:lnTo>
                      <a:lnTo>
                        <a:pt x="298" y="958"/>
                      </a:lnTo>
                      <a:lnTo>
                        <a:pt x="314" y="1036"/>
                      </a:lnTo>
                      <a:lnTo>
                        <a:pt x="338" y="1108"/>
                      </a:lnTo>
                      <a:lnTo>
                        <a:pt x="372" y="1177"/>
                      </a:lnTo>
                      <a:lnTo>
                        <a:pt x="414" y="1240"/>
                      </a:lnTo>
                      <a:lnTo>
                        <a:pt x="465" y="1297"/>
                      </a:lnTo>
                      <a:lnTo>
                        <a:pt x="521" y="1346"/>
                      </a:lnTo>
                      <a:lnTo>
                        <a:pt x="583" y="1389"/>
                      </a:lnTo>
                      <a:lnTo>
                        <a:pt x="652" y="1424"/>
                      </a:lnTo>
                      <a:lnTo>
                        <a:pt x="724" y="1449"/>
                      </a:lnTo>
                      <a:lnTo>
                        <a:pt x="801" y="1465"/>
                      </a:lnTo>
                      <a:lnTo>
                        <a:pt x="881" y="1470"/>
                      </a:lnTo>
                      <a:lnTo>
                        <a:pt x="960" y="1465"/>
                      </a:lnTo>
                      <a:lnTo>
                        <a:pt x="1037" y="1449"/>
                      </a:lnTo>
                      <a:lnTo>
                        <a:pt x="1109" y="1424"/>
                      </a:lnTo>
                      <a:lnTo>
                        <a:pt x="1178" y="1389"/>
                      </a:lnTo>
                      <a:lnTo>
                        <a:pt x="1240" y="1346"/>
                      </a:lnTo>
                      <a:lnTo>
                        <a:pt x="1296" y="1297"/>
                      </a:lnTo>
                      <a:lnTo>
                        <a:pt x="1347" y="1240"/>
                      </a:lnTo>
                      <a:lnTo>
                        <a:pt x="1389" y="1177"/>
                      </a:lnTo>
                      <a:lnTo>
                        <a:pt x="1423" y="1108"/>
                      </a:lnTo>
                      <a:lnTo>
                        <a:pt x="1447" y="1036"/>
                      </a:lnTo>
                      <a:lnTo>
                        <a:pt x="1463" y="958"/>
                      </a:lnTo>
                      <a:lnTo>
                        <a:pt x="1469" y="879"/>
                      </a:lnTo>
                      <a:lnTo>
                        <a:pt x="1469" y="865"/>
                      </a:lnTo>
                      <a:lnTo>
                        <a:pt x="1463" y="785"/>
                      </a:lnTo>
                      <a:lnTo>
                        <a:pt x="1447" y="708"/>
                      </a:lnTo>
                      <a:lnTo>
                        <a:pt x="1423" y="635"/>
                      </a:lnTo>
                      <a:lnTo>
                        <a:pt x="1389" y="567"/>
                      </a:lnTo>
                      <a:lnTo>
                        <a:pt x="1347" y="505"/>
                      </a:lnTo>
                      <a:lnTo>
                        <a:pt x="1296" y="448"/>
                      </a:lnTo>
                      <a:lnTo>
                        <a:pt x="1240" y="397"/>
                      </a:lnTo>
                      <a:lnTo>
                        <a:pt x="1178" y="355"/>
                      </a:lnTo>
                      <a:lnTo>
                        <a:pt x="1109" y="321"/>
                      </a:lnTo>
                      <a:lnTo>
                        <a:pt x="1037" y="297"/>
                      </a:lnTo>
                      <a:lnTo>
                        <a:pt x="960" y="281"/>
                      </a:lnTo>
                      <a:lnTo>
                        <a:pt x="881" y="275"/>
                      </a:lnTo>
                      <a:close/>
                      <a:moveTo>
                        <a:pt x="1277" y="252"/>
                      </a:moveTo>
                      <a:lnTo>
                        <a:pt x="1305" y="270"/>
                      </a:lnTo>
                      <a:lnTo>
                        <a:pt x="1342" y="298"/>
                      </a:lnTo>
                      <a:lnTo>
                        <a:pt x="1277" y="252"/>
                      </a:lnTo>
                      <a:close/>
                      <a:moveTo>
                        <a:pt x="1270" y="247"/>
                      </a:moveTo>
                      <a:lnTo>
                        <a:pt x="1277" y="252"/>
                      </a:lnTo>
                      <a:lnTo>
                        <a:pt x="1270" y="247"/>
                      </a:lnTo>
                      <a:close/>
                      <a:moveTo>
                        <a:pt x="461" y="90"/>
                      </a:moveTo>
                      <a:lnTo>
                        <a:pt x="465" y="104"/>
                      </a:lnTo>
                      <a:lnTo>
                        <a:pt x="463" y="104"/>
                      </a:lnTo>
                      <a:lnTo>
                        <a:pt x="461" y="90"/>
                      </a:lnTo>
                      <a:close/>
                      <a:moveTo>
                        <a:pt x="849" y="0"/>
                      </a:moveTo>
                      <a:lnTo>
                        <a:pt x="912" y="0"/>
                      </a:lnTo>
                      <a:lnTo>
                        <a:pt x="942" y="2"/>
                      </a:lnTo>
                      <a:lnTo>
                        <a:pt x="974" y="155"/>
                      </a:lnTo>
                      <a:lnTo>
                        <a:pt x="1035" y="166"/>
                      </a:lnTo>
                      <a:lnTo>
                        <a:pt x="1095" y="182"/>
                      </a:lnTo>
                      <a:lnTo>
                        <a:pt x="1187" y="55"/>
                      </a:lnTo>
                      <a:lnTo>
                        <a:pt x="1243" y="78"/>
                      </a:lnTo>
                      <a:lnTo>
                        <a:pt x="1298" y="104"/>
                      </a:lnTo>
                      <a:lnTo>
                        <a:pt x="1266" y="245"/>
                      </a:lnTo>
                      <a:lnTo>
                        <a:pt x="1270" y="247"/>
                      </a:lnTo>
                      <a:lnTo>
                        <a:pt x="1266" y="260"/>
                      </a:lnTo>
                      <a:lnTo>
                        <a:pt x="1317" y="293"/>
                      </a:lnTo>
                      <a:lnTo>
                        <a:pt x="1365" y="334"/>
                      </a:lnTo>
                      <a:lnTo>
                        <a:pt x="1498" y="254"/>
                      </a:lnTo>
                      <a:lnTo>
                        <a:pt x="1539" y="297"/>
                      </a:lnTo>
                      <a:lnTo>
                        <a:pt x="1576" y="341"/>
                      </a:lnTo>
                      <a:lnTo>
                        <a:pt x="1488" y="461"/>
                      </a:lnTo>
                      <a:lnTo>
                        <a:pt x="1493" y="468"/>
                      </a:lnTo>
                      <a:lnTo>
                        <a:pt x="1488" y="475"/>
                      </a:lnTo>
                      <a:lnTo>
                        <a:pt x="1520" y="526"/>
                      </a:lnTo>
                      <a:lnTo>
                        <a:pt x="1546" y="579"/>
                      </a:lnTo>
                      <a:lnTo>
                        <a:pt x="1703" y="561"/>
                      </a:lnTo>
                      <a:lnTo>
                        <a:pt x="1722" y="616"/>
                      </a:lnTo>
                      <a:lnTo>
                        <a:pt x="1736" y="671"/>
                      </a:lnTo>
                      <a:lnTo>
                        <a:pt x="1602" y="746"/>
                      </a:lnTo>
                      <a:lnTo>
                        <a:pt x="1602" y="752"/>
                      </a:lnTo>
                      <a:lnTo>
                        <a:pt x="1604" y="757"/>
                      </a:lnTo>
                      <a:lnTo>
                        <a:pt x="1604" y="761"/>
                      </a:lnTo>
                      <a:lnTo>
                        <a:pt x="1602" y="762"/>
                      </a:lnTo>
                      <a:lnTo>
                        <a:pt x="1609" y="819"/>
                      </a:lnTo>
                      <a:lnTo>
                        <a:pt x="1613" y="877"/>
                      </a:lnTo>
                      <a:lnTo>
                        <a:pt x="1761" y="923"/>
                      </a:lnTo>
                      <a:lnTo>
                        <a:pt x="1756" y="981"/>
                      </a:lnTo>
                      <a:lnTo>
                        <a:pt x="1747" y="1038"/>
                      </a:lnTo>
                      <a:lnTo>
                        <a:pt x="1588" y="1053"/>
                      </a:lnTo>
                      <a:lnTo>
                        <a:pt x="1572" y="1106"/>
                      </a:lnTo>
                      <a:lnTo>
                        <a:pt x="1553" y="1158"/>
                      </a:lnTo>
                      <a:lnTo>
                        <a:pt x="1557" y="1163"/>
                      </a:lnTo>
                      <a:lnTo>
                        <a:pt x="1553" y="1173"/>
                      </a:lnTo>
                      <a:lnTo>
                        <a:pt x="1666" y="1272"/>
                      </a:lnTo>
                      <a:lnTo>
                        <a:pt x="1638" y="1320"/>
                      </a:lnTo>
                      <a:lnTo>
                        <a:pt x="1602" y="1376"/>
                      </a:lnTo>
                      <a:lnTo>
                        <a:pt x="1453" y="1325"/>
                      </a:lnTo>
                      <a:lnTo>
                        <a:pt x="1417" y="1366"/>
                      </a:lnTo>
                      <a:lnTo>
                        <a:pt x="1381" y="1405"/>
                      </a:lnTo>
                      <a:lnTo>
                        <a:pt x="1386" y="1413"/>
                      </a:lnTo>
                      <a:lnTo>
                        <a:pt x="1381" y="1419"/>
                      </a:lnTo>
                      <a:lnTo>
                        <a:pt x="1440" y="1551"/>
                      </a:lnTo>
                      <a:lnTo>
                        <a:pt x="1442" y="1549"/>
                      </a:lnTo>
                      <a:lnTo>
                        <a:pt x="1393" y="1588"/>
                      </a:lnTo>
                      <a:lnTo>
                        <a:pt x="1336" y="1625"/>
                      </a:lnTo>
                      <a:lnTo>
                        <a:pt x="1220" y="1517"/>
                      </a:lnTo>
                      <a:lnTo>
                        <a:pt x="1175" y="1540"/>
                      </a:lnTo>
                      <a:lnTo>
                        <a:pt x="1125" y="1560"/>
                      </a:lnTo>
                      <a:lnTo>
                        <a:pt x="1125" y="1574"/>
                      </a:lnTo>
                      <a:lnTo>
                        <a:pt x="1127" y="1717"/>
                      </a:lnTo>
                      <a:lnTo>
                        <a:pt x="1062" y="1733"/>
                      </a:lnTo>
                      <a:lnTo>
                        <a:pt x="995" y="1745"/>
                      </a:lnTo>
                      <a:lnTo>
                        <a:pt x="932" y="1600"/>
                      </a:lnTo>
                      <a:lnTo>
                        <a:pt x="907" y="1600"/>
                      </a:lnTo>
                      <a:lnTo>
                        <a:pt x="881" y="1602"/>
                      </a:lnTo>
                      <a:lnTo>
                        <a:pt x="856" y="1600"/>
                      </a:lnTo>
                      <a:lnTo>
                        <a:pt x="829" y="1600"/>
                      </a:lnTo>
                      <a:lnTo>
                        <a:pt x="766" y="1745"/>
                      </a:lnTo>
                      <a:lnTo>
                        <a:pt x="701" y="1733"/>
                      </a:lnTo>
                      <a:lnTo>
                        <a:pt x="634" y="1717"/>
                      </a:lnTo>
                      <a:lnTo>
                        <a:pt x="636" y="1574"/>
                      </a:lnTo>
                      <a:lnTo>
                        <a:pt x="636" y="1560"/>
                      </a:lnTo>
                      <a:lnTo>
                        <a:pt x="586" y="1540"/>
                      </a:lnTo>
                      <a:lnTo>
                        <a:pt x="541" y="1517"/>
                      </a:lnTo>
                      <a:lnTo>
                        <a:pt x="425" y="1625"/>
                      </a:lnTo>
                      <a:lnTo>
                        <a:pt x="368" y="1588"/>
                      </a:lnTo>
                      <a:lnTo>
                        <a:pt x="319" y="1549"/>
                      </a:lnTo>
                      <a:lnTo>
                        <a:pt x="321" y="1551"/>
                      </a:lnTo>
                      <a:lnTo>
                        <a:pt x="381" y="1419"/>
                      </a:lnTo>
                      <a:lnTo>
                        <a:pt x="375" y="1413"/>
                      </a:lnTo>
                      <a:lnTo>
                        <a:pt x="381" y="1405"/>
                      </a:lnTo>
                      <a:lnTo>
                        <a:pt x="344" y="1366"/>
                      </a:lnTo>
                      <a:lnTo>
                        <a:pt x="308" y="1325"/>
                      </a:lnTo>
                      <a:lnTo>
                        <a:pt x="159" y="1376"/>
                      </a:lnTo>
                      <a:lnTo>
                        <a:pt x="125" y="1325"/>
                      </a:lnTo>
                      <a:lnTo>
                        <a:pt x="95" y="1272"/>
                      </a:lnTo>
                      <a:lnTo>
                        <a:pt x="208" y="1173"/>
                      </a:lnTo>
                      <a:lnTo>
                        <a:pt x="205" y="1163"/>
                      </a:lnTo>
                      <a:lnTo>
                        <a:pt x="90" y="1262"/>
                      </a:lnTo>
                      <a:lnTo>
                        <a:pt x="208" y="1158"/>
                      </a:lnTo>
                      <a:lnTo>
                        <a:pt x="189" y="1106"/>
                      </a:lnTo>
                      <a:lnTo>
                        <a:pt x="173" y="1053"/>
                      </a:lnTo>
                      <a:lnTo>
                        <a:pt x="14" y="1038"/>
                      </a:lnTo>
                      <a:lnTo>
                        <a:pt x="6" y="974"/>
                      </a:lnTo>
                      <a:lnTo>
                        <a:pt x="2" y="923"/>
                      </a:lnTo>
                      <a:lnTo>
                        <a:pt x="148" y="877"/>
                      </a:lnTo>
                      <a:lnTo>
                        <a:pt x="152" y="819"/>
                      </a:lnTo>
                      <a:lnTo>
                        <a:pt x="159" y="762"/>
                      </a:lnTo>
                      <a:lnTo>
                        <a:pt x="157" y="761"/>
                      </a:lnTo>
                      <a:lnTo>
                        <a:pt x="157" y="762"/>
                      </a:lnTo>
                      <a:lnTo>
                        <a:pt x="159" y="746"/>
                      </a:lnTo>
                      <a:lnTo>
                        <a:pt x="25" y="671"/>
                      </a:lnTo>
                      <a:lnTo>
                        <a:pt x="39" y="616"/>
                      </a:lnTo>
                      <a:lnTo>
                        <a:pt x="58" y="561"/>
                      </a:lnTo>
                      <a:lnTo>
                        <a:pt x="215" y="579"/>
                      </a:lnTo>
                      <a:lnTo>
                        <a:pt x="241" y="526"/>
                      </a:lnTo>
                      <a:lnTo>
                        <a:pt x="273" y="475"/>
                      </a:lnTo>
                      <a:lnTo>
                        <a:pt x="268" y="468"/>
                      </a:lnTo>
                      <a:lnTo>
                        <a:pt x="273" y="461"/>
                      </a:lnTo>
                      <a:lnTo>
                        <a:pt x="178" y="334"/>
                      </a:lnTo>
                      <a:lnTo>
                        <a:pt x="185" y="341"/>
                      </a:lnTo>
                      <a:lnTo>
                        <a:pt x="222" y="297"/>
                      </a:lnTo>
                      <a:lnTo>
                        <a:pt x="263" y="254"/>
                      </a:lnTo>
                      <a:lnTo>
                        <a:pt x="396" y="334"/>
                      </a:lnTo>
                      <a:lnTo>
                        <a:pt x="444" y="293"/>
                      </a:lnTo>
                      <a:lnTo>
                        <a:pt x="495" y="260"/>
                      </a:lnTo>
                      <a:lnTo>
                        <a:pt x="491" y="247"/>
                      </a:lnTo>
                      <a:lnTo>
                        <a:pt x="493" y="245"/>
                      </a:lnTo>
                      <a:lnTo>
                        <a:pt x="495" y="245"/>
                      </a:lnTo>
                      <a:lnTo>
                        <a:pt x="465" y="104"/>
                      </a:lnTo>
                      <a:lnTo>
                        <a:pt x="518" y="78"/>
                      </a:lnTo>
                      <a:lnTo>
                        <a:pt x="574" y="55"/>
                      </a:lnTo>
                      <a:lnTo>
                        <a:pt x="666" y="182"/>
                      </a:lnTo>
                      <a:lnTo>
                        <a:pt x="726" y="166"/>
                      </a:lnTo>
                      <a:lnTo>
                        <a:pt x="787" y="155"/>
                      </a:lnTo>
                      <a:lnTo>
                        <a:pt x="819" y="2"/>
                      </a:lnTo>
                      <a:lnTo>
                        <a:pt x="849" y="0"/>
                      </a:lnTo>
                      <a:close/>
                    </a:path>
                  </a:pathLst>
                </a:custGeom>
                <a:solidFill>
                  <a:srgbClr val="E7E6E6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D4315C7-8527-A741-BF5C-CAF3DB07D0BB}"/>
                  </a:ext>
                </a:extLst>
              </p:cNvPr>
              <p:cNvGrpSpPr/>
              <p:nvPr/>
            </p:nvGrpSpPr>
            <p:grpSpPr>
              <a:xfrm>
                <a:off x="3198005" y="3553084"/>
                <a:ext cx="358151" cy="315999"/>
                <a:chOff x="9828212" y="609600"/>
                <a:chExt cx="1036373" cy="914400"/>
              </a:xfrm>
              <a:solidFill>
                <a:sysClr val="window" lastClr="FFFFFF"/>
              </a:solidFill>
            </p:grpSpPr>
            <p:sp>
              <p:nvSpPr>
                <p:cNvPr id="10" name="Freeform 100">
                  <a:extLst>
                    <a:ext uri="{FF2B5EF4-FFF2-40B4-BE49-F238E27FC236}">
                      <a16:creationId xmlns:a16="http://schemas.microsoft.com/office/drawing/2014/main" id="{5161EBB7-F450-8345-92BE-D4B1FBD0F0F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28212" y="609600"/>
                  <a:ext cx="851420" cy="869756"/>
                </a:xfrm>
                <a:custGeom>
                  <a:avLst/>
                  <a:gdLst/>
                  <a:ahLst/>
                  <a:cxnLst>
                    <a:cxn ang="0">
                      <a:pos x="428" y="335"/>
                    </a:cxn>
                    <a:cxn ang="0">
                      <a:pos x="341" y="417"/>
                    </a:cxn>
                    <a:cxn ang="0">
                      <a:pos x="305" y="523"/>
                    </a:cxn>
                    <a:cxn ang="0">
                      <a:pos x="328" y="649"/>
                    </a:cxn>
                    <a:cxn ang="0">
                      <a:pos x="402" y="737"/>
                    </a:cxn>
                    <a:cxn ang="0">
                      <a:pos x="506" y="781"/>
                    </a:cxn>
                    <a:cxn ang="0">
                      <a:pos x="630" y="767"/>
                    </a:cxn>
                    <a:cxn ang="0">
                      <a:pos x="733" y="689"/>
                    </a:cxn>
                    <a:cxn ang="0">
                      <a:pos x="779" y="566"/>
                    </a:cxn>
                    <a:cxn ang="0">
                      <a:pos x="756" y="437"/>
                    </a:cxn>
                    <a:cxn ang="0">
                      <a:pos x="671" y="343"/>
                    </a:cxn>
                    <a:cxn ang="0">
                      <a:pos x="555" y="305"/>
                    </a:cxn>
                    <a:cxn ang="0">
                      <a:pos x="640" y="15"/>
                    </a:cxn>
                    <a:cxn ang="0">
                      <a:pos x="675" y="67"/>
                    </a:cxn>
                    <a:cxn ang="0">
                      <a:pos x="709" y="129"/>
                    </a:cxn>
                    <a:cxn ang="0">
                      <a:pos x="785" y="112"/>
                    </a:cxn>
                    <a:cxn ang="0">
                      <a:pos x="860" y="104"/>
                    </a:cxn>
                    <a:cxn ang="0">
                      <a:pos x="942" y="172"/>
                    </a:cxn>
                    <a:cxn ang="0">
                      <a:pos x="986" y="242"/>
                    </a:cxn>
                    <a:cxn ang="0">
                      <a:pos x="966" y="313"/>
                    </a:cxn>
                    <a:cxn ang="0">
                      <a:pos x="943" y="345"/>
                    </a:cxn>
                    <a:cxn ang="0">
                      <a:pos x="963" y="393"/>
                    </a:cxn>
                    <a:cxn ang="0">
                      <a:pos x="993" y="407"/>
                    </a:cxn>
                    <a:cxn ang="0">
                      <a:pos x="1059" y="433"/>
                    </a:cxn>
                    <a:cxn ang="0">
                      <a:pos x="936" y="484"/>
                    </a:cxn>
                    <a:cxn ang="0">
                      <a:pos x="885" y="592"/>
                    </a:cxn>
                    <a:cxn ang="0">
                      <a:pos x="731" y="808"/>
                    </a:cxn>
                    <a:cxn ang="0">
                      <a:pos x="572" y="991"/>
                    </a:cxn>
                    <a:cxn ang="0">
                      <a:pos x="576" y="1090"/>
                    </a:cxn>
                    <a:cxn ang="0">
                      <a:pos x="463" y="1084"/>
                    </a:cxn>
                    <a:cxn ang="0">
                      <a:pos x="411" y="1034"/>
                    </a:cxn>
                    <a:cxn ang="0">
                      <a:pos x="402" y="977"/>
                    </a:cxn>
                    <a:cxn ang="0">
                      <a:pos x="368" y="956"/>
                    </a:cxn>
                    <a:cxn ang="0">
                      <a:pos x="343" y="946"/>
                    </a:cxn>
                    <a:cxn ang="0">
                      <a:pos x="317" y="963"/>
                    </a:cxn>
                    <a:cxn ang="0">
                      <a:pos x="251" y="990"/>
                    </a:cxn>
                    <a:cxn ang="0">
                      <a:pos x="158" y="931"/>
                    </a:cxn>
                    <a:cxn ang="0">
                      <a:pos x="98" y="839"/>
                    </a:cxn>
                    <a:cxn ang="0">
                      <a:pos x="125" y="767"/>
                    </a:cxn>
                    <a:cxn ang="0">
                      <a:pos x="139" y="734"/>
                    </a:cxn>
                    <a:cxn ang="0">
                      <a:pos x="113" y="680"/>
                    </a:cxn>
                    <a:cxn ang="0">
                      <a:pos x="64" y="677"/>
                    </a:cxn>
                    <a:cxn ang="0">
                      <a:pos x="10" y="636"/>
                    </a:cxn>
                    <a:cxn ang="0">
                      <a:pos x="18" y="440"/>
                    </a:cxn>
                    <a:cxn ang="0">
                      <a:pos x="76" y="409"/>
                    </a:cxn>
                    <a:cxn ang="0">
                      <a:pos x="121" y="391"/>
                    </a:cxn>
                    <a:cxn ang="0">
                      <a:pos x="139" y="348"/>
                    </a:cxn>
                    <a:cxn ang="0">
                      <a:pos x="129" y="324"/>
                    </a:cxn>
                    <a:cxn ang="0">
                      <a:pos x="97" y="264"/>
                    </a:cxn>
                    <a:cxn ang="0">
                      <a:pos x="128" y="188"/>
                    </a:cxn>
                    <a:cxn ang="0">
                      <a:pos x="220" y="106"/>
                    </a:cxn>
                    <a:cxn ang="0">
                      <a:pos x="293" y="107"/>
                    </a:cxn>
                    <a:cxn ang="0">
                      <a:pos x="341" y="142"/>
                    </a:cxn>
                    <a:cxn ang="0">
                      <a:pos x="407" y="97"/>
                    </a:cxn>
                    <a:cxn ang="0">
                      <a:pos x="419" y="41"/>
                    </a:cxn>
                  </a:cxnLst>
                  <a:rect l="0" t="0" r="r" b="b"/>
                  <a:pathLst>
                    <a:path w="1068" h="1091">
                      <a:moveTo>
                        <a:pt x="531" y="305"/>
                      </a:moveTo>
                      <a:lnTo>
                        <a:pt x="508" y="307"/>
                      </a:lnTo>
                      <a:lnTo>
                        <a:pt x="487" y="312"/>
                      </a:lnTo>
                      <a:lnTo>
                        <a:pt x="466" y="318"/>
                      </a:lnTo>
                      <a:lnTo>
                        <a:pt x="447" y="326"/>
                      </a:lnTo>
                      <a:lnTo>
                        <a:pt x="428" y="335"/>
                      </a:lnTo>
                      <a:lnTo>
                        <a:pt x="410" y="346"/>
                      </a:lnTo>
                      <a:lnTo>
                        <a:pt x="394" y="358"/>
                      </a:lnTo>
                      <a:lnTo>
                        <a:pt x="379" y="371"/>
                      </a:lnTo>
                      <a:lnTo>
                        <a:pt x="365" y="386"/>
                      </a:lnTo>
                      <a:lnTo>
                        <a:pt x="352" y="401"/>
                      </a:lnTo>
                      <a:lnTo>
                        <a:pt x="341" y="417"/>
                      </a:lnTo>
                      <a:lnTo>
                        <a:pt x="331" y="434"/>
                      </a:lnTo>
                      <a:lnTo>
                        <a:pt x="323" y="451"/>
                      </a:lnTo>
                      <a:lnTo>
                        <a:pt x="316" y="469"/>
                      </a:lnTo>
                      <a:lnTo>
                        <a:pt x="311" y="487"/>
                      </a:lnTo>
                      <a:lnTo>
                        <a:pt x="307" y="505"/>
                      </a:lnTo>
                      <a:lnTo>
                        <a:pt x="305" y="523"/>
                      </a:lnTo>
                      <a:lnTo>
                        <a:pt x="304" y="546"/>
                      </a:lnTo>
                      <a:lnTo>
                        <a:pt x="305" y="569"/>
                      </a:lnTo>
                      <a:lnTo>
                        <a:pt x="308" y="590"/>
                      </a:lnTo>
                      <a:lnTo>
                        <a:pt x="313" y="610"/>
                      </a:lnTo>
                      <a:lnTo>
                        <a:pt x="320" y="630"/>
                      </a:lnTo>
                      <a:lnTo>
                        <a:pt x="328" y="649"/>
                      </a:lnTo>
                      <a:lnTo>
                        <a:pt x="337" y="666"/>
                      </a:lnTo>
                      <a:lnTo>
                        <a:pt x="348" y="683"/>
                      </a:lnTo>
                      <a:lnTo>
                        <a:pt x="360" y="698"/>
                      </a:lnTo>
                      <a:lnTo>
                        <a:pt x="373" y="713"/>
                      </a:lnTo>
                      <a:lnTo>
                        <a:pt x="387" y="726"/>
                      </a:lnTo>
                      <a:lnTo>
                        <a:pt x="402" y="737"/>
                      </a:lnTo>
                      <a:lnTo>
                        <a:pt x="418" y="748"/>
                      </a:lnTo>
                      <a:lnTo>
                        <a:pt x="435" y="758"/>
                      </a:lnTo>
                      <a:lnTo>
                        <a:pt x="452" y="765"/>
                      </a:lnTo>
                      <a:lnTo>
                        <a:pt x="469" y="772"/>
                      </a:lnTo>
                      <a:lnTo>
                        <a:pt x="488" y="777"/>
                      </a:lnTo>
                      <a:lnTo>
                        <a:pt x="506" y="781"/>
                      </a:lnTo>
                      <a:lnTo>
                        <a:pt x="524" y="783"/>
                      </a:lnTo>
                      <a:lnTo>
                        <a:pt x="543" y="784"/>
                      </a:lnTo>
                      <a:lnTo>
                        <a:pt x="565" y="783"/>
                      </a:lnTo>
                      <a:lnTo>
                        <a:pt x="587" y="780"/>
                      </a:lnTo>
                      <a:lnTo>
                        <a:pt x="609" y="774"/>
                      </a:lnTo>
                      <a:lnTo>
                        <a:pt x="630" y="767"/>
                      </a:lnTo>
                      <a:lnTo>
                        <a:pt x="649" y="758"/>
                      </a:lnTo>
                      <a:lnTo>
                        <a:pt x="669" y="747"/>
                      </a:lnTo>
                      <a:lnTo>
                        <a:pt x="687" y="734"/>
                      </a:lnTo>
                      <a:lnTo>
                        <a:pt x="703" y="720"/>
                      </a:lnTo>
                      <a:lnTo>
                        <a:pt x="719" y="705"/>
                      </a:lnTo>
                      <a:lnTo>
                        <a:pt x="733" y="689"/>
                      </a:lnTo>
                      <a:lnTo>
                        <a:pt x="746" y="670"/>
                      </a:lnTo>
                      <a:lnTo>
                        <a:pt x="756" y="651"/>
                      </a:lnTo>
                      <a:lnTo>
                        <a:pt x="765" y="631"/>
                      </a:lnTo>
                      <a:lnTo>
                        <a:pt x="772" y="610"/>
                      </a:lnTo>
                      <a:lnTo>
                        <a:pt x="777" y="589"/>
                      </a:lnTo>
                      <a:lnTo>
                        <a:pt x="779" y="566"/>
                      </a:lnTo>
                      <a:lnTo>
                        <a:pt x="780" y="543"/>
                      </a:lnTo>
                      <a:lnTo>
                        <a:pt x="779" y="520"/>
                      </a:lnTo>
                      <a:lnTo>
                        <a:pt x="777" y="498"/>
                      </a:lnTo>
                      <a:lnTo>
                        <a:pt x="772" y="477"/>
                      </a:lnTo>
                      <a:lnTo>
                        <a:pt x="765" y="456"/>
                      </a:lnTo>
                      <a:lnTo>
                        <a:pt x="756" y="437"/>
                      </a:lnTo>
                      <a:lnTo>
                        <a:pt x="746" y="418"/>
                      </a:lnTo>
                      <a:lnTo>
                        <a:pt x="733" y="401"/>
                      </a:lnTo>
                      <a:lnTo>
                        <a:pt x="720" y="384"/>
                      </a:lnTo>
                      <a:lnTo>
                        <a:pt x="705" y="369"/>
                      </a:lnTo>
                      <a:lnTo>
                        <a:pt x="688" y="356"/>
                      </a:lnTo>
                      <a:lnTo>
                        <a:pt x="671" y="343"/>
                      </a:lnTo>
                      <a:lnTo>
                        <a:pt x="653" y="333"/>
                      </a:lnTo>
                      <a:lnTo>
                        <a:pt x="635" y="324"/>
                      </a:lnTo>
                      <a:lnTo>
                        <a:pt x="615" y="316"/>
                      </a:lnTo>
                      <a:lnTo>
                        <a:pt x="595" y="311"/>
                      </a:lnTo>
                      <a:lnTo>
                        <a:pt x="575" y="307"/>
                      </a:lnTo>
                      <a:lnTo>
                        <a:pt x="555" y="305"/>
                      </a:lnTo>
                      <a:lnTo>
                        <a:pt x="531" y="305"/>
                      </a:lnTo>
                      <a:close/>
                      <a:moveTo>
                        <a:pt x="475" y="0"/>
                      </a:moveTo>
                      <a:lnTo>
                        <a:pt x="610" y="0"/>
                      </a:lnTo>
                      <a:lnTo>
                        <a:pt x="621" y="4"/>
                      </a:lnTo>
                      <a:lnTo>
                        <a:pt x="631" y="9"/>
                      </a:lnTo>
                      <a:lnTo>
                        <a:pt x="640" y="15"/>
                      </a:lnTo>
                      <a:lnTo>
                        <a:pt x="649" y="21"/>
                      </a:lnTo>
                      <a:lnTo>
                        <a:pt x="656" y="28"/>
                      </a:lnTo>
                      <a:lnTo>
                        <a:pt x="663" y="36"/>
                      </a:lnTo>
                      <a:lnTo>
                        <a:pt x="668" y="45"/>
                      </a:lnTo>
                      <a:lnTo>
                        <a:pt x="673" y="56"/>
                      </a:lnTo>
                      <a:lnTo>
                        <a:pt x="675" y="67"/>
                      </a:lnTo>
                      <a:lnTo>
                        <a:pt x="677" y="84"/>
                      </a:lnTo>
                      <a:lnTo>
                        <a:pt x="679" y="102"/>
                      </a:lnTo>
                      <a:lnTo>
                        <a:pt x="679" y="119"/>
                      </a:lnTo>
                      <a:lnTo>
                        <a:pt x="690" y="122"/>
                      </a:lnTo>
                      <a:lnTo>
                        <a:pt x="699" y="125"/>
                      </a:lnTo>
                      <a:lnTo>
                        <a:pt x="709" y="129"/>
                      </a:lnTo>
                      <a:lnTo>
                        <a:pt x="727" y="137"/>
                      </a:lnTo>
                      <a:lnTo>
                        <a:pt x="746" y="147"/>
                      </a:lnTo>
                      <a:lnTo>
                        <a:pt x="754" y="137"/>
                      </a:lnTo>
                      <a:lnTo>
                        <a:pt x="763" y="128"/>
                      </a:lnTo>
                      <a:lnTo>
                        <a:pt x="774" y="119"/>
                      </a:lnTo>
                      <a:lnTo>
                        <a:pt x="785" y="112"/>
                      </a:lnTo>
                      <a:lnTo>
                        <a:pt x="796" y="106"/>
                      </a:lnTo>
                      <a:lnTo>
                        <a:pt x="809" y="102"/>
                      </a:lnTo>
                      <a:lnTo>
                        <a:pt x="822" y="100"/>
                      </a:lnTo>
                      <a:lnTo>
                        <a:pt x="835" y="99"/>
                      </a:lnTo>
                      <a:lnTo>
                        <a:pt x="847" y="101"/>
                      </a:lnTo>
                      <a:lnTo>
                        <a:pt x="860" y="104"/>
                      </a:lnTo>
                      <a:lnTo>
                        <a:pt x="872" y="109"/>
                      </a:lnTo>
                      <a:lnTo>
                        <a:pt x="884" y="117"/>
                      </a:lnTo>
                      <a:lnTo>
                        <a:pt x="899" y="130"/>
                      </a:lnTo>
                      <a:lnTo>
                        <a:pt x="914" y="143"/>
                      </a:lnTo>
                      <a:lnTo>
                        <a:pt x="928" y="158"/>
                      </a:lnTo>
                      <a:lnTo>
                        <a:pt x="942" y="172"/>
                      </a:lnTo>
                      <a:lnTo>
                        <a:pt x="957" y="186"/>
                      </a:lnTo>
                      <a:lnTo>
                        <a:pt x="965" y="196"/>
                      </a:lnTo>
                      <a:lnTo>
                        <a:pt x="973" y="206"/>
                      </a:lnTo>
                      <a:lnTo>
                        <a:pt x="979" y="218"/>
                      </a:lnTo>
                      <a:lnTo>
                        <a:pt x="983" y="230"/>
                      </a:lnTo>
                      <a:lnTo>
                        <a:pt x="986" y="242"/>
                      </a:lnTo>
                      <a:lnTo>
                        <a:pt x="986" y="255"/>
                      </a:lnTo>
                      <a:lnTo>
                        <a:pt x="986" y="267"/>
                      </a:lnTo>
                      <a:lnTo>
                        <a:pt x="983" y="279"/>
                      </a:lnTo>
                      <a:lnTo>
                        <a:pt x="979" y="291"/>
                      </a:lnTo>
                      <a:lnTo>
                        <a:pt x="973" y="303"/>
                      </a:lnTo>
                      <a:lnTo>
                        <a:pt x="966" y="313"/>
                      </a:lnTo>
                      <a:lnTo>
                        <a:pt x="956" y="323"/>
                      </a:lnTo>
                      <a:lnTo>
                        <a:pt x="952" y="327"/>
                      </a:lnTo>
                      <a:lnTo>
                        <a:pt x="948" y="331"/>
                      </a:lnTo>
                      <a:lnTo>
                        <a:pt x="945" y="335"/>
                      </a:lnTo>
                      <a:lnTo>
                        <a:pt x="943" y="340"/>
                      </a:lnTo>
                      <a:lnTo>
                        <a:pt x="943" y="345"/>
                      </a:lnTo>
                      <a:lnTo>
                        <a:pt x="945" y="351"/>
                      </a:lnTo>
                      <a:lnTo>
                        <a:pt x="949" y="357"/>
                      </a:lnTo>
                      <a:lnTo>
                        <a:pt x="953" y="365"/>
                      </a:lnTo>
                      <a:lnTo>
                        <a:pt x="957" y="375"/>
                      </a:lnTo>
                      <a:lnTo>
                        <a:pt x="960" y="384"/>
                      </a:lnTo>
                      <a:lnTo>
                        <a:pt x="963" y="393"/>
                      </a:lnTo>
                      <a:lnTo>
                        <a:pt x="965" y="399"/>
                      </a:lnTo>
                      <a:lnTo>
                        <a:pt x="967" y="403"/>
                      </a:lnTo>
                      <a:lnTo>
                        <a:pt x="971" y="406"/>
                      </a:lnTo>
                      <a:lnTo>
                        <a:pt x="976" y="408"/>
                      </a:lnTo>
                      <a:lnTo>
                        <a:pt x="982" y="408"/>
                      </a:lnTo>
                      <a:lnTo>
                        <a:pt x="993" y="407"/>
                      </a:lnTo>
                      <a:lnTo>
                        <a:pt x="1005" y="408"/>
                      </a:lnTo>
                      <a:lnTo>
                        <a:pt x="1017" y="410"/>
                      </a:lnTo>
                      <a:lnTo>
                        <a:pt x="1029" y="413"/>
                      </a:lnTo>
                      <a:lnTo>
                        <a:pt x="1040" y="418"/>
                      </a:lnTo>
                      <a:lnTo>
                        <a:pt x="1050" y="424"/>
                      </a:lnTo>
                      <a:lnTo>
                        <a:pt x="1059" y="433"/>
                      </a:lnTo>
                      <a:lnTo>
                        <a:pt x="1068" y="442"/>
                      </a:lnTo>
                      <a:lnTo>
                        <a:pt x="1030" y="453"/>
                      </a:lnTo>
                      <a:lnTo>
                        <a:pt x="993" y="462"/>
                      </a:lnTo>
                      <a:lnTo>
                        <a:pt x="958" y="473"/>
                      </a:lnTo>
                      <a:lnTo>
                        <a:pt x="947" y="478"/>
                      </a:lnTo>
                      <a:lnTo>
                        <a:pt x="936" y="484"/>
                      </a:lnTo>
                      <a:lnTo>
                        <a:pt x="926" y="491"/>
                      </a:lnTo>
                      <a:lnTo>
                        <a:pt x="918" y="499"/>
                      </a:lnTo>
                      <a:lnTo>
                        <a:pt x="911" y="509"/>
                      </a:lnTo>
                      <a:lnTo>
                        <a:pt x="905" y="519"/>
                      </a:lnTo>
                      <a:lnTo>
                        <a:pt x="900" y="532"/>
                      </a:lnTo>
                      <a:lnTo>
                        <a:pt x="885" y="592"/>
                      </a:lnTo>
                      <a:lnTo>
                        <a:pt x="870" y="653"/>
                      </a:lnTo>
                      <a:lnTo>
                        <a:pt x="867" y="664"/>
                      </a:lnTo>
                      <a:lnTo>
                        <a:pt x="863" y="674"/>
                      </a:lnTo>
                      <a:lnTo>
                        <a:pt x="857" y="683"/>
                      </a:lnTo>
                      <a:lnTo>
                        <a:pt x="850" y="691"/>
                      </a:lnTo>
                      <a:lnTo>
                        <a:pt x="731" y="808"/>
                      </a:lnTo>
                      <a:lnTo>
                        <a:pt x="614" y="927"/>
                      </a:lnTo>
                      <a:lnTo>
                        <a:pt x="603" y="939"/>
                      </a:lnTo>
                      <a:lnTo>
                        <a:pt x="593" y="951"/>
                      </a:lnTo>
                      <a:lnTo>
                        <a:pt x="584" y="964"/>
                      </a:lnTo>
                      <a:lnTo>
                        <a:pt x="578" y="977"/>
                      </a:lnTo>
                      <a:lnTo>
                        <a:pt x="572" y="991"/>
                      </a:lnTo>
                      <a:lnTo>
                        <a:pt x="569" y="1006"/>
                      </a:lnTo>
                      <a:lnTo>
                        <a:pt x="567" y="1021"/>
                      </a:lnTo>
                      <a:lnTo>
                        <a:pt x="567" y="1037"/>
                      </a:lnTo>
                      <a:lnTo>
                        <a:pt x="569" y="1054"/>
                      </a:lnTo>
                      <a:lnTo>
                        <a:pt x="572" y="1071"/>
                      </a:lnTo>
                      <a:lnTo>
                        <a:pt x="576" y="1090"/>
                      </a:lnTo>
                      <a:lnTo>
                        <a:pt x="554" y="1091"/>
                      </a:lnTo>
                      <a:lnTo>
                        <a:pt x="532" y="1091"/>
                      </a:lnTo>
                      <a:lnTo>
                        <a:pt x="511" y="1091"/>
                      </a:lnTo>
                      <a:lnTo>
                        <a:pt x="490" y="1090"/>
                      </a:lnTo>
                      <a:lnTo>
                        <a:pt x="476" y="1087"/>
                      </a:lnTo>
                      <a:lnTo>
                        <a:pt x="463" y="1084"/>
                      </a:lnTo>
                      <a:lnTo>
                        <a:pt x="451" y="1078"/>
                      </a:lnTo>
                      <a:lnTo>
                        <a:pt x="440" y="1071"/>
                      </a:lnTo>
                      <a:lnTo>
                        <a:pt x="430" y="1063"/>
                      </a:lnTo>
                      <a:lnTo>
                        <a:pt x="422" y="1054"/>
                      </a:lnTo>
                      <a:lnTo>
                        <a:pt x="416" y="1044"/>
                      </a:lnTo>
                      <a:lnTo>
                        <a:pt x="411" y="1034"/>
                      </a:lnTo>
                      <a:lnTo>
                        <a:pt x="409" y="1023"/>
                      </a:lnTo>
                      <a:lnTo>
                        <a:pt x="408" y="1012"/>
                      </a:lnTo>
                      <a:lnTo>
                        <a:pt x="408" y="1002"/>
                      </a:lnTo>
                      <a:lnTo>
                        <a:pt x="407" y="993"/>
                      </a:lnTo>
                      <a:lnTo>
                        <a:pt x="405" y="984"/>
                      </a:lnTo>
                      <a:lnTo>
                        <a:pt x="402" y="977"/>
                      </a:lnTo>
                      <a:lnTo>
                        <a:pt x="398" y="971"/>
                      </a:lnTo>
                      <a:lnTo>
                        <a:pt x="393" y="966"/>
                      </a:lnTo>
                      <a:lnTo>
                        <a:pt x="386" y="962"/>
                      </a:lnTo>
                      <a:lnTo>
                        <a:pt x="378" y="958"/>
                      </a:lnTo>
                      <a:lnTo>
                        <a:pt x="368" y="956"/>
                      </a:lnTo>
                      <a:lnTo>
                        <a:pt x="368" y="956"/>
                      </a:lnTo>
                      <a:lnTo>
                        <a:pt x="367" y="955"/>
                      </a:lnTo>
                      <a:lnTo>
                        <a:pt x="367" y="955"/>
                      </a:lnTo>
                      <a:lnTo>
                        <a:pt x="359" y="951"/>
                      </a:lnTo>
                      <a:lnTo>
                        <a:pt x="353" y="949"/>
                      </a:lnTo>
                      <a:lnTo>
                        <a:pt x="348" y="947"/>
                      </a:lnTo>
                      <a:lnTo>
                        <a:pt x="343" y="946"/>
                      </a:lnTo>
                      <a:lnTo>
                        <a:pt x="339" y="946"/>
                      </a:lnTo>
                      <a:lnTo>
                        <a:pt x="336" y="947"/>
                      </a:lnTo>
                      <a:lnTo>
                        <a:pt x="332" y="949"/>
                      </a:lnTo>
                      <a:lnTo>
                        <a:pt x="328" y="953"/>
                      </a:lnTo>
                      <a:lnTo>
                        <a:pt x="323" y="957"/>
                      </a:lnTo>
                      <a:lnTo>
                        <a:pt x="317" y="963"/>
                      </a:lnTo>
                      <a:lnTo>
                        <a:pt x="308" y="971"/>
                      </a:lnTo>
                      <a:lnTo>
                        <a:pt x="297" y="978"/>
                      </a:lnTo>
                      <a:lnTo>
                        <a:pt x="286" y="983"/>
                      </a:lnTo>
                      <a:lnTo>
                        <a:pt x="275" y="987"/>
                      </a:lnTo>
                      <a:lnTo>
                        <a:pt x="263" y="989"/>
                      </a:lnTo>
                      <a:lnTo>
                        <a:pt x="251" y="990"/>
                      </a:lnTo>
                      <a:lnTo>
                        <a:pt x="239" y="988"/>
                      </a:lnTo>
                      <a:lnTo>
                        <a:pt x="227" y="985"/>
                      </a:lnTo>
                      <a:lnTo>
                        <a:pt x="216" y="981"/>
                      </a:lnTo>
                      <a:lnTo>
                        <a:pt x="206" y="973"/>
                      </a:lnTo>
                      <a:lnTo>
                        <a:pt x="182" y="953"/>
                      </a:lnTo>
                      <a:lnTo>
                        <a:pt x="158" y="931"/>
                      </a:lnTo>
                      <a:lnTo>
                        <a:pt x="136" y="908"/>
                      </a:lnTo>
                      <a:lnTo>
                        <a:pt x="115" y="885"/>
                      </a:lnTo>
                      <a:lnTo>
                        <a:pt x="108" y="875"/>
                      </a:lnTo>
                      <a:lnTo>
                        <a:pt x="103" y="864"/>
                      </a:lnTo>
                      <a:lnTo>
                        <a:pt x="99" y="852"/>
                      </a:lnTo>
                      <a:lnTo>
                        <a:pt x="98" y="839"/>
                      </a:lnTo>
                      <a:lnTo>
                        <a:pt x="98" y="826"/>
                      </a:lnTo>
                      <a:lnTo>
                        <a:pt x="101" y="813"/>
                      </a:lnTo>
                      <a:lnTo>
                        <a:pt x="105" y="800"/>
                      </a:lnTo>
                      <a:lnTo>
                        <a:pt x="110" y="788"/>
                      </a:lnTo>
                      <a:lnTo>
                        <a:pt x="117" y="777"/>
                      </a:lnTo>
                      <a:lnTo>
                        <a:pt x="125" y="767"/>
                      </a:lnTo>
                      <a:lnTo>
                        <a:pt x="135" y="757"/>
                      </a:lnTo>
                      <a:lnTo>
                        <a:pt x="139" y="753"/>
                      </a:lnTo>
                      <a:lnTo>
                        <a:pt x="141" y="749"/>
                      </a:lnTo>
                      <a:lnTo>
                        <a:pt x="142" y="745"/>
                      </a:lnTo>
                      <a:lnTo>
                        <a:pt x="141" y="740"/>
                      </a:lnTo>
                      <a:lnTo>
                        <a:pt x="139" y="734"/>
                      </a:lnTo>
                      <a:lnTo>
                        <a:pt x="132" y="720"/>
                      </a:lnTo>
                      <a:lnTo>
                        <a:pt x="126" y="707"/>
                      </a:lnTo>
                      <a:lnTo>
                        <a:pt x="121" y="692"/>
                      </a:lnTo>
                      <a:lnTo>
                        <a:pt x="119" y="686"/>
                      </a:lnTo>
                      <a:lnTo>
                        <a:pt x="117" y="683"/>
                      </a:lnTo>
                      <a:lnTo>
                        <a:pt x="113" y="680"/>
                      </a:lnTo>
                      <a:lnTo>
                        <a:pt x="108" y="679"/>
                      </a:lnTo>
                      <a:lnTo>
                        <a:pt x="103" y="679"/>
                      </a:lnTo>
                      <a:lnTo>
                        <a:pt x="93" y="679"/>
                      </a:lnTo>
                      <a:lnTo>
                        <a:pt x="83" y="679"/>
                      </a:lnTo>
                      <a:lnTo>
                        <a:pt x="73" y="678"/>
                      </a:lnTo>
                      <a:lnTo>
                        <a:pt x="64" y="677"/>
                      </a:lnTo>
                      <a:lnTo>
                        <a:pt x="52" y="673"/>
                      </a:lnTo>
                      <a:lnTo>
                        <a:pt x="42" y="668"/>
                      </a:lnTo>
                      <a:lnTo>
                        <a:pt x="32" y="662"/>
                      </a:lnTo>
                      <a:lnTo>
                        <a:pt x="24" y="654"/>
                      </a:lnTo>
                      <a:lnTo>
                        <a:pt x="17" y="646"/>
                      </a:lnTo>
                      <a:lnTo>
                        <a:pt x="10" y="636"/>
                      </a:lnTo>
                      <a:lnTo>
                        <a:pt x="5" y="626"/>
                      </a:lnTo>
                      <a:lnTo>
                        <a:pt x="0" y="615"/>
                      </a:lnTo>
                      <a:lnTo>
                        <a:pt x="0" y="472"/>
                      </a:lnTo>
                      <a:lnTo>
                        <a:pt x="5" y="460"/>
                      </a:lnTo>
                      <a:lnTo>
                        <a:pt x="11" y="449"/>
                      </a:lnTo>
                      <a:lnTo>
                        <a:pt x="18" y="440"/>
                      </a:lnTo>
                      <a:lnTo>
                        <a:pt x="25" y="431"/>
                      </a:lnTo>
                      <a:lnTo>
                        <a:pt x="34" y="423"/>
                      </a:lnTo>
                      <a:lnTo>
                        <a:pt x="43" y="418"/>
                      </a:lnTo>
                      <a:lnTo>
                        <a:pt x="53" y="413"/>
                      </a:lnTo>
                      <a:lnTo>
                        <a:pt x="64" y="410"/>
                      </a:lnTo>
                      <a:lnTo>
                        <a:pt x="76" y="409"/>
                      </a:lnTo>
                      <a:lnTo>
                        <a:pt x="87" y="409"/>
                      </a:lnTo>
                      <a:lnTo>
                        <a:pt x="96" y="407"/>
                      </a:lnTo>
                      <a:lnTo>
                        <a:pt x="104" y="405"/>
                      </a:lnTo>
                      <a:lnTo>
                        <a:pt x="111" y="401"/>
                      </a:lnTo>
                      <a:lnTo>
                        <a:pt x="117" y="397"/>
                      </a:lnTo>
                      <a:lnTo>
                        <a:pt x="121" y="391"/>
                      </a:lnTo>
                      <a:lnTo>
                        <a:pt x="126" y="384"/>
                      </a:lnTo>
                      <a:lnTo>
                        <a:pt x="129" y="377"/>
                      </a:lnTo>
                      <a:lnTo>
                        <a:pt x="133" y="368"/>
                      </a:lnTo>
                      <a:lnTo>
                        <a:pt x="136" y="360"/>
                      </a:lnTo>
                      <a:lnTo>
                        <a:pt x="138" y="354"/>
                      </a:lnTo>
                      <a:lnTo>
                        <a:pt x="139" y="348"/>
                      </a:lnTo>
                      <a:lnTo>
                        <a:pt x="140" y="344"/>
                      </a:lnTo>
                      <a:lnTo>
                        <a:pt x="140" y="340"/>
                      </a:lnTo>
                      <a:lnTo>
                        <a:pt x="139" y="337"/>
                      </a:lnTo>
                      <a:lnTo>
                        <a:pt x="137" y="333"/>
                      </a:lnTo>
                      <a:lnTo>
                        <a:pt x="134" y="329"/>
                      </a:lnTo>
                      <a:lnTo>
                        <a:pt x="129" y="324"/>
                      </a:lnTo>
                      <a:lnTo>
                        <a:pt x="123" y="318"/>
                      </a:lnTo>
                      <a:lnTo>
                        <a:pt x="115" y="308"/>
                      </a:lnTo>
                      <a:lnTo>
                        <a:pt x="108" y="298"/>
                      </a:lnTo>
                      <a:lnTo>
                        <a:pt x="103" y="287"/>
                      </a:lnTo>
                      <a:lnTo>
                        <a:pt x="100" y="275"/>
                      </a:lnTo>
                      <a:lnTo>
                        <a:pt x="97" y="264"/>
                      </a:lnTo>
                      <a:lnTo>
                        <a:pt x="97" y="252"/>
                      </a:lnTo>
                      <a:lnTo>
                        <a:pt x="98" y="240"/>
                      </a:lnTo>
                      <a:lnTo>
                        <a:pt x="101" y="229"/>
                      </a:lnTo>
                      <a:lnTo>
                        <a:pt x="106" y="217"/>
                      </a:lnTo>
                      <a:lnTo>
                        <a:pt x="112" y="207"/>
                      </a:lnTo>
                      <a:lnTo>
                        <a:pt x="128" y="188"/>
                      </a:lnTo>
                      <a:lnTo>
                        <a:pt x="145" y="170"/>
                      </a:lnTo>
                      <a:lnTo>
                        <a:pt x="162" y="152"/>
                      </a:lnTo>
                      <a:lnTo>
                        <a:pt x="197" y="118"/>
                      </a:lnTo>
                      <a:lnTo>
                        <a:pt x="204" y="112"/>
                      </a:lnTo>
                      <a:lnTo>
                        <a:pt x="212" y="109"/>
                      </a:lnTo>
                      <a:lnTo>
                        <a:pt x="220" y="106"/>
                      </a:lnTo>
                      <a:lnTo>
                        <a:pt x="233" y="103"/>
                      </a:lnTo>
                      <a:lnTo>
                        <a:pt x="246" y="101"/>
                      </a:lnTo>
                      <a:lnTo>
                        <a:pt x="258" y="101"/>
                      </a:lnTo>
                      <a:lnTo>
                        <a:pt x="270" y="101"/>
                      </a:lnTo>
                      <a:lnTo>
                        <a:pt x="282" y="104"/>
                      </a:lnTo>
                      <a:lnTo>
                        <a:pt x="293" y="107"/>
                      </a:lnTo>
                      <a:lnTo>
                        <a:pt x="304" y="113"/>
                      </a:lnTo>
                      <a:lnTo>
                        <a:pt x="314" y="121"/>
                      </a:lnTo>
                      <a:lnTo>
                        <a:pt x="324" y="130"/>
                      </a:lnTo>
                      <a:lnTo>
                        <a:pt x="329" y="136"/>
                      </a:lnTo>
                      <a:lnTo>
                        <a:pt x="335" y="140"/>
                      </a:lnTo>
                      <a:lnTo>
                        <a:pt x="341" y="142"/>
                      </a:lnTo>
                      <a:lnTo>
                        <a:pt x="347" y="142"/>
                      </a:lnTo>
                      <a:lnTo>
                        <a:pt x="354" y="140"/>
                      </a:lnTo>
                      <a:lnTo>
                        <a:pt x="372" y="131"/>
                      </a:lnTo>
                      <a:lnTo>
                        <a:pt x="383" y="126"/>
                      </a:lnTo>
                      <a:lnTo>
                        <a:pt x="407" y="118"/>
                      </a:lnTo>
                      <a:lnTo>
                        <a:pt x="407" y="97"/>
                      </a:lnTo>
                      <a:lnTo>
                        <a:pt x="406" y="86"/>
                      </a:lnTo>
                      <a:lnTo>
                        <a:pt x="407" y="77"/>
                      </a:lnTo>
                      <a:lnTo>
                        <a:pt x="408" y="67"/>
                      </a:lnTo>
                      <a:lnTo>
                        <a:pt x="411" y="58"/>
                      </a:lnTo>
                      <a:lnTo>
                        <a:pt x="414" y="49"/>
                      </a:lnTo>
                      <a:lnTo>
                        <a:pt x="419" y="41"/>
                      </a:lnTo>
                      <a:lnTo>
                        <a:pt x="426" y="33"/>
                      </a:lnTo>
                      <a:lnTo>
                        <a:pt x="434" y="25"/>
                      </a:lnTo>
                      <a:lnTo>
                        <a:pt x="444" y="19"/>
                      </a:lnTo>
                      <a:lnTo>
                        <a:pt x="47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Freeform 101">
                  <a:extLst>
                    <a:ext uri="{FF2B5EF4-FFF2-40B4-BE49-F238E27FC236}">
                      <a16:creationId xmlns:a16="http://schemas.microsoft.com/office/drawing/2014/main" id="{2D079658-2627-4940-BF35-6892534146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23279" y="980303"/>
                  <a:ext cx="541306" cy="543697"/>
                </a:xfrm>
                <a:custGeom>
                  <a:avLst/>
                  <a:gdLst/>
                  <a:ahLst/>
                  <a:cxnLst>
                    <a:cxn ang="0">
                      <a:pos x="121" y="523"/>
                    </a:cxn>
                    <a:cxn ang="0">
                      <a:pos x="107" y="539"/>
                    </a:cxn>
                    <a:cxn ang="0">
                      <a:pos x="110" y="561"/>
                    </a:cxn>
                    <a:cxn ang="0">
                      <a:pos x="125" y="575"/>
                    </a:cxn>
                    <a:cxn ang="0">
                      <a:pos x="143" y="573"/>
                    </a:cxn>
                    <a:cxn ang="0">
                      <a:pos x="158" y="558"/>
                    </a:cxn>
                    <a:cxn ang="0">
                      <a:pos x="161" y="540"/>
                    </a:cxn>
                    <a:cxn ang="0">
                      <a:pos x="147" y="524"/>
                    </a:cxn>
                    <a:cxn ang="0">
                      <a:pos x="319" y="343"/>
                    </a:cxn>
                    <a:cxn ang="0">
                      <a:pos x="305" y="349"/>
                    </a:cxn>
                    <a:cxn ang="0">
                      <a:pos x="177" y="477"/>
                    </a:cxn>
                    <a:cxn ang="0">
                      <a:pos x="173" y="490"/>
                    </a:cxn>
                    <a:cxn ang="0">
                      <a:pos x="180" y="503"/>
                    </a:cxn>
                    <a:cxn ang="0">
                      <a:pos x="194" y="508"/>
                    </a:cxn>
                    <a:cxn ang="0">
                      <a:pos x="207" y="499"/>
                    </a:cxn>
                    <a:cxn ang="0">
                      <a:pos x="333" y="373"/>
                    </a:cxn>
                    <a:cxn ang="0">
                      <a:pos x="333" y="355"/>
                    </a:cxn>
                    <a:cxn ang="0">
                      <a:pos x="319" y="343"/>
                    </a:cxn>
                    <a:cxn ang="0">
                      <a:pos x="540" y="2"/>
                    </a:cxn>
                    <a:cxn ang="0">
                      <a:pos x="564" y="17"/>
                    </a:cxn>
                    <a:cxn ang="0">
                      <a:pos x="570" y="34"/>
                    </a:cxn>
                    <a:cxn ang="0">
                      <a:pos x="504" y="104"/>
                    </a:cxn>
                    <a:cxn ang="0">
                      <a:pos x="489" y="130"/>
                    </a:cxn>
                    <a:cxn ang="0">
                      <a:pos x="488" y="156"/>
                    </a:cxn>
                    <a:cxn ang="0">
                      <a:pos x="500" y="179"/>
                    </a:cxn>
                    <a:cxn ang="0">
                      <a:pos x="526" y="194"/>
                    </a:cxn>
                    <a:cxn ang="0">
                      <a:pos x="549" y="194"/>
                    </a:cxn>
                    <a:cxn ang="0">
                      <a:pos x="569" y="182"/>
                    </a:cxn>
                    <a:cxn ang="0">
                      <a:pos x="634" y="118"/>
                    </a:cxn>
                    <a:cxn ang="0">
                      <a:pos x="650" y="109"/>
                    </a:cxn>
                    <a:cxn ang="0">
                      <a:pos x="664" y="117"/>
                    </a:cxn>
                    <a:cxn ang="0">
                      <a:pos x="676" y="135"/>
                    </a:cxn>
                    <a:cxn ang="0">
                      <a:pos x="679" y="177"/>
                    </a:cxn>
                    <a:cxn ang="0">
                      <a:pos x="645" y="301"/>
                    </a:cxn>
                    <a:cxn ang="0">
                      <a:pos x="633" y="327"/>
                    </a:cxn>
                    <a:cxn ang="0">
                      <a:pos x="613" y="344"/>
                    </a:cxn>
                    <a:cxn ang="0">
                      <a:pos x="556" y="359"/>
                    </a:cxn>
                    <a:cxn ang="0">
                      <a:pos x="470" y="380"/>
                    </a:cxn>
                    <a:cxn ang="0">
                      <a:pos x="442" y="396"/>
                    </a:cxn>
                    <a:cxn ang="0">
                      <a:pos x="192" y="647"/>
                    </a:cxn>
                    <a:cxn ang="0">
                      <a:pos x="176" y="660"/>
                    </a:cxn>
                    <a:cxn ang="0">
                      <a:pos x="110" y="682"/>
                    </a:cxn>
                    <a:cxn ang="0">
                      <a:pos x="84" y="677"/>
                    </a:cxn>
                    <a:cxn ang="0">
                      <a:pos x="43" y="655"/>
                    </a:cxn>
                    <a:cxn ang="0">
                      <a:pos x="15" y="623"/>
                    </a:cxn>
                    <a:cxn ang="0">
                      <a:pos x="1" y="583"/>
                    </a:cxn>
                    <a:cxn ang="0">
                      <a:pos x="4" y="541"/>
                    </a:cxn>
                    <a:cxn ang="0">
                      <a:pos x="24" y="500"/>
                    </a:cxn>
                    <a:cxn ang="0">
                      <a:pos x="202" y="320"/>
                    </a:cxn>
                    <a:cxn ang="0">
                      <a:pos x="283" y="237"/>
                    </a:cxn>
                    <a:cxn ang="0">
                      <a:pos x="306" y="188"/>
                    </a:cxn>
                    <a:cxn ang="0">
                      <a:pos x="324" y="109"/>
                    </a:cxn>
                    <a:cxn ang="0">
                      <a:pos x="339" y="61"/>
                    </a:cxn>
                    <a:cxn ang="0">
                      <a:pos x="358" y="44"/>
                    </a:cxn>
                    <a:cxn ang="0">
                      <a:pos x="421" y="25"/>
                    </a:cxn>
                    <a:cxn ang="0">
                      <a:pos x="522" y="0"/>
                    </a:cxn>
                  </a:cxnLst>
                  <a:rect l="0" t="0" r="r" b="b"/>
                  <a:pathLst>
                    <a:path w="679" h="682">
                      <a:moveTo>
                        <a:pt x="134" y="520"/>
                      </a:moveTo>
                      <a:lnTo>
                        <a:pt x="127" y="521"/>
                      </a:lnTo>
                      <a:lnTo>
                        <a:pt x="121" y="523"/>
                      </a:lnTo>
                      <a:lnTo>
                        <a:pt x="115" y="527"/>
                      </a:lnTo>
                      <a:lnTo>
                        <a:pt x="110" y="532"/>
                      </a:lnTo>
                      <a:lnTo>
                        <a:pt x="107" y="539"/>
                      </a:lnTo>
                      <a:lnTo>
                        <a:pt x="106" y="546"/>
                      </a:lnTo>
                      <a:lnTo>
                        <a:pt x="107" y="553"/>
                      </a:lnTo>
                      <a:lnTo>
                        <a:pt x="110" y="561"/>
                      </a:lnTo>
                      <a:lnTo>
                        <a:pt x="114" y="567"/>
                      </a:lnTo>
                      <a:lnTo>
                        <a:pt x="119" y="572"/>
                      </a:lnTo>
                      <a:lnTo>
                        <a:pt x="125" y="575"/>
                      </a:lnTo>
                      <a:lnTo>
                        <a:pt x="132" y="576"/>
                      </a:lnTo>
                      <a:lnTo>
                        <a:pt x="138" y="576"/>
                      </a:lnTo>
                      <a:lnTo>
                        <a:pt x="143" y="573"/>
                      </a:lnTo>
                      <a:lnTo>
                        <a:pt x="149" y="569"/>
                      </a:lnTo>
                      <a:lnTo>
                        <a:pt x="155" y="564"/>
                      </a:lnTo>
                      <a:lnTo>
                        <a:pt x="158" y="558"/>
                      </a:lnTo>
                      <a:lnTo>
                        <a:pt x="161" y="552"/>
                      </a:lnTo>
                      <a:lnTo>
                        <a:pt x="162" y="546"/>
                      </a:lnTo>
                      <a:lnTo>
                        <a:pt x="161" y="540"/>
                      </a:lnTo>
                      <a:lnTo>
                        <a:pt x="158" y="534"/>
                      </a:lnTo>
                      <a:lnTo>
                        <a:pt x="153" y="529"/>
                      </a:lnTo>
                      <a:lnTo>
                        <a:pt x="147" y="524"/>
                      </a:lnTo>
                      <a:lnTo>
                        <a:pt x="141" y="521"/>
                      </a:lnTo>
                      <a:lnTo>
                        <a:pt x="134" y="520"/>
                      </a:lnTo>
                      <a:close/>
                      <a:moveTo>
                        <a:pt x="319" y="343"/>
                      </a:moveTo>
                      <a:lnTo>
                        <a:pt x="315" y="343"/>
                      </a:lnTo>
                      <a:lnTo>
                        <a:pt x="310" y="345"/>
                      </a:lnTo>
                      <a:lnTo>
                        <a:pt x="305" y="349"/>
                      </a:lnTo>
                      <a:lnTo>
                        <a:pt x="301" y="353"/>
                      </a:lnTo>
                      <a:lnTo>
                        <a:pt x="239" y="415"/>
                      </a:lnTo>
                      <a:lnTo>
                        <a:pt x="177" y="477"/>
                      </a:lnTo>
                      <a:lnTo>
                        <a:pt x="175" y="481"/>
                      </a:lnTo>
                      <a:lnTo>
                        <a:pt x="173" y="485"/>
                      </a:lnTo>
                      <a:lnTo>
                        <a:pt x="173" y="490"/>
                      </a:lnTo>
                      <a:lnTo>
                        <a:pt x="173" y="494"/>
                      </a:lnTo>
                      <a:lnTo>
                        <a:pt x="176" y="499"/>
                      </a:lnTo>
                      <a:lnTo>
                        <a:pt x="180" y="503"/>
                      </a:lnTo>
                      <a:lnTo>
                        <a:pt x="184" y="507"/>
                      </a:lnTo>
                      <a:lnTo>
                        <a:pt x="188" y="512"/>
                      </a:lnTo>
                      <a:lnTo>
                        <a:pt x="194" y="508"/>
                      </a:lnTo>
                      <a:lnTo>
                        <a:pt x="199" y="505"/>
                      </a:lnTo>
                      <a:lnTo>
                        <a:pt x="204" y="503"/>
                      </a:lnTo>
                      <a:lnTo>
                        <a:pt x="207" y="499"/>
                      </a:lnTo>
                      <a:lnTo>
                        <a:pt x="267" y="439"/>
                      </a:lnTo>
                      <a:lnTo>
                        <a:pt x="328" y="380"/>
                      </a:lnTo>
                      <a:lnTo>
                        <a:pt x="333" y="373"/>
                      </a:lnTo>
                      <a:lnTo>
                        <a:pt x="335" y="367"/>
                      </a:lnTo>
                      <a:lnTo>
                        <a:pt x="336" y="361"/>
                      </a:lnTo>
                      <a:lnTo>
                        <a:pt x="333" y="355"/>
                      </a:lnTo>
                      <a:lnTo>
                        <a:pt x="329" y="349"/>
                      </a:lnTo>
                      <a:lnTo>
                        <a:pt x="324" y="345"/>
                      </a:lnTo>
                      <a:lnTo>
                        <a:pt x="319" y="343"/>
                      </a:lnTo>
                      <a:close/>
                      <a:moveTo>
                        <a:pt x="522" y="0"/>
                      </a:moveTo>
                      <a:lnTo>
                        <a:pt x="531" y="0"/>
                      </a:lnTo>
                      <a:lnTo>
                        <a:pt x="540" y="2"/>
                      </a:lnTo>
                      <a:lnTo>
                        <a:pt x="549" y="5"/>
                      </a:lnTo>
                      <a:lnTo>
                        <a:pt x="556" y="11"/>
                      </a:lnTo>
                      <a:lnTo>
                        <a:pt x="564" y="17"/>
                      </a:lnTo>
                      <a:lnTo>
                        <a:pt x="568" y="23"/>
                      </a:lnTo>
                      <a:lnTo>
                        <a:pt x="570" y="28"/>
                      </a:lnTo>
                      <a:lnTo>
                        <a:pt x="570" y="34"/>
                      </a:lnTo>
                      <a:lnTo>
                        <a:pt x="568" y="39"/>
                      </a:lnTo>
                      <a:lnTo>
                        <a:pt x="563" y="45"/>
                      </a:lnTo>
                      <a:lnTo>
                        <a:pt x="504" y="104"/>
                      </a:lnTo>
                      <a:lnTo>
                        <a:pt x="497" y="112"/>
                      </a:lnTo>
                      <a:lnTo>
                        <a:pt x="492" y="121"/>
                      </a:lnTo>
                      <a:lnTo>
                        <a:pt x="489" y="130"/>
                      </a:lnTo>
                      <a:lnTo>
                        <a:pt x="486" y="139"/>
                      </a:lnTo>
                      <a:lnTo>
                        <a:pt x="486" y="147"/>
                      </a:lnTo>
                      <a:lnTo>
                        <a:pt x="488" y="156"/>
                      </a:lnTo>
                      <a:lnTo>
                        <a:pt x="490" y="164"/>
                      </a:lnTo>
                      <a:lnTo>
                        <a:pt x="495" y="172"/>
                      </a:lnTo>
                      <a:lnTo>
                        <a:pt x="500" y="179"/>
                      </a:lnTo>
                      <a:lnTo>
                        <a:pt x="508" y="185"/>
                      </a:lnTo>
                      <a:lnTo>
                        <a:pt x="516" y="190"/>
                      </a:lnTo>
                      <a:lnTo>
                        <a:pt x="526" y="194"/>
                      </a:lnTo>
                      <a:lnTo>
                        <a:pt x="534" y="196"/>
                      </a:lnTo>
                      <a:lnTo>
                        <a:pt x="542" y="195"/>
                      </a:lnTo>
                      <a:lnTo>
                        <a:pt x="549" y="194"/>
                      </a:lnTo>
                      <a:lnTo>
                        <a:pt x="556" y="191"/>
                      </a:lnTo>
                      <a:lnTo>
                        <a:pt x="562" y="187"/>
                      </a:lnTo>
                      <a:lnTo>
                        <a:pt x="569" y="182"/>
                      </a:lnTo>
                      <a:lnTo>
                        <a:pt x="575" y="177"/>
                      </a:lnTo>
                      <a:lnTo>
                        <a:pt x="627" y="125"/>
                      </a:lnTo>
                      <a:lnTo>
                        <a:pt x="634" y="118"/>
                      </a:lnTo>
                      <a:lnTo>
                        <a:pt x="640" y="113"/>
                      </a:lnTo>
                      <a:lnTo>
                        <a:pt x="646" y="110"/>
                      </a:lnTo>
                      <a:lnTo>
                        <a:pt x="650" y="109"/>
                      </a:lnTo>
                      <a:lnTo>
                        <a:pt x="655" y="109"/>
                      </a:lnTo>
                      <a:lnTo>
                        <a:pt x="660" y="112"/>
                      </a:lnTo>
                      <a:lnTo>
                        <a:pt x="664" y="117"/>
                      </a:lnTo>
                      <a:lnTo>
                        <a:pt x="669" y="123"/>
                      </a:lnTo>
                      <a:lnTo>
                        <a:pt x="674" y="132"/>
                      </a:lnTo>
                      <a:lnTo>
                        <a:pt x="676" y="135"/>
                      </a:lnTo>
                      <a:lnTo>
                        <a:pt x="679" y="139"/>
                      </a:lnTo>
                      <a:lnTo>
                        <a:pt x="679" y="176"/>
                      </a:lnTo>
                      <a:lnTo>
                        <a:pt x="679" y="177"/>
                      </a:lnTo>
                      <a:lnTo>
                        <a:pt x="677" y="177"/>
                      </a:lnTo>
                      <a:lnTo>
                        <a:pt x="676" y="178"/>
                      </a:lnTo>
                      <a:lnTo>
                        <a:pt x="645" y="301"/>
                      </a:lnTo>
                      <a:lnTo>
                        <a:pt x="642" y="310"/>
                      </a:lnTo>
                      <a:lnTo>
                        <a:pt x="638" y="319"/>
                      </a:lnTo>
                      <a:lnTo>
                        <a:pt x="633" y="327"/>
                      </a:lnTo>
                      <a:lnTo>
                        <a:pt x="627" y="334"/>
                      </a:lnTo>
                      <a:lnTo>
                        <a:pt x="621" y="339"/>
                      </a:lnTo>
                      <a:lnTo>
                        <a:pt x="613" y="344"/>
                      </a:lnTo>
                      <a:lnTo>
                        <a:pt x="604" y="348"/>
                      </a:lnTo>
                      <a:lnTo>
                        <a:pt x="594" y="351"/>
                      </a:lnTo>
                      <a:lnTo>
                        <a:pt x="556" y="359"/>
                      </a:lnTo>
                      <a:lnTo>
                        <a:pt x="519" y="368"/>
                      </a:lnTo>
                      <a:lnTo>
                        <a:pt x="481" y="377"/>
                      </a:lnTo>
                      <a:lnTo>
                        <a:pt x="470" y="380"/>
                      </a:lnTo>
                      <a:lnTo>
                        <a:pt x="460" y="385"/>
                      </a:lnTo>
                      <a:lnTo>
                        <a:pt x="451" y="390"/>
                      </a:lnTo>
                      <a:lnTo>
                        <a:pt x="442" y="396"/>
                      </a:lnTo>
                      <a:lnTo>
                        <a:pt x="434" y="404"/>
                      </a:lnTo>
                      <a:lnTo>
                        <a:pt x="313" y="526"/>
                      </a:lnTo>
                      <a:lnTo>
                        <a:pt x="192" y="647"/>
                      </a:lnTo>
                      <a:lnTo>
                        <a:pt x="187" y="652"/>
                      </a:lnTo>
                      <a:lnTo>
                        <a:pt x="181" y="656"/>
                      </a:lnTo>
                      <a:lnTo>
                        <a:pt x="176" y="660"/>
                      </a:lnTo>
                      <a:lnTo>
                        <a:pt x="147" y="671"/>
                      </a:lnTo>
                      <a:lnTo>
                        <a:pt x="117" y="682"/>
                      </a:lnTo>
                      <a:lnTo>
                        <a:pt x="110" y="682"/>
                      </a:lnTo>
                      <a:lnTo>
                        <a:pt x="101" y="680"/>
                      </a:lnTo>
                      <a:lnTo>
                        <a:pt x="92" y="679"/>
                      </a:lnTo>
                      <a:lnTo>
                        <a:pt x="84" y="677"/>
                      </a:lnTo>
                      <a:lnTo>
                        <a:pt x="69" y="671"/>
                      </a:lnTo>
                      <a:lnTo>
                        <a:pt x="55" y="664"/>
                      </a:lnTo>
                      <a:lnTo>
                        <a:pt x="43" y="655"/>
                      </a:lnTo>
                      <a:lnTo>
                        <a:pt x="32" y="645"/>
                      </a:lnTo>
                      <a:lnTo>
                        <a:pt x="23" y="635"/>
                      </a:lnTo>
                      <a:lnTo>
                        <a:pt x="15" y="623"/>
                      </a:lnTo>
                      <a:lnTo>
                        <a:pt x="9" y="610"/>
                      </a:lnTo>
                      <a:lnTo>
                        <a:pt x="4" y="597"/>
                      </a:lnTo>
                      <a:lnTo>
                        <a:pt x="1" y="583"/>
                      </a:lnTo>
                      <a:lnTo>
                        <a:pt x="0" y="569"/>
                      </a:lnTo>
                      <a:lnTo>
                        <a:pt x="1" y="555"/>
                      </a:lnTo>
                      <a:lnTo>
                        <a:pt x="4" y="541"/>
                      </a:lnTo>
                      <a:lnTo>
                        <a:pt x="8" y="527"/>
                      </a:lnTo>
                      <a:lnTo>
                        <a:pt x="15" y="513"/>
                      </a:lnTo>
                      <a:lnTo>
                        <a:pt x="24" y="500"/>
                      </a:lnTo>
                      <a:lnTo>
                        <a:pt x="35" y="487"/>
                      </a:lnTo>
                      <a:lnTo>
                        <a:pt x="146" y="375"/>
                      </a:lnTo>
                      <a:lnTo>
                        <a:pt x="202" y="320"/>
                      </a:lnTo>
                      <a:lnTo>
                        <a:pt x="258" y="265"/>
                      </a:lnTo>
                      <a:lnTo>
                        <a:pt x="272" y="251"/>
                      </a:lnTo>
                      <a:lnTo>
                        <a:pt x="283" y="237"/>
                      </a:lnTo>
                      <a:lnTo>
                        <a:pt x="292" y="221"/>
                      </a:lnTo>
                      <a:lnTo>
                        <a:pt x="300" y="205"/>
                      </a:lnTo>
                      <a:lnTo>
                        <a:pt x="306" y="188"/>
                      </a:lnTo>
                      <a:lnTo>
                        <a:pt x="310" y="169"/>
                      </a:lnTo>
                      <a:lnTo>
                        <a:pt x="316" y="139"/>
                      </a:lnTo>
                      <a:lnTo>
                        <a:pt x="324" y="109"/>
                      </a:lnTo>
                      <a:lnTo>
                        <a:pt x="332" y="78"/>
                      </a:lnTo>
                      <a:lnTo>
                        <a:pt x="335" y="69"/>
                      </a:lnTo>
                      <a:lnTo>
                        <a:pt x="339" y="61"/>
                      </a:lnTo>
                      <a:lnTo>
                        <a:pt x="344" y="54"/>
                      </a:lnTo>
                      <a:lnTo>
                        <a:pt x="351" y="48"/>
                      </a:lnTo>
                      <a:lnTo>
                        <a:pt x="358" y="44"/>
                      </a:lnTo>
                      <a:lnTo>
                        <a:pt x="366" y="40"/>
                      </a:lnTo>
                      <a:lnTo>
                        <a:pt x="375" y="37"/>
                      </a:lnTo>
                      <a:lnTo>
                        <a:pt x="421" y="25"/>
                      </a:lnTo>
                      <a:lnTo>
                        <a:pt x="466" y="13"/>
                      </a:lnTo>
                      <a:lnTo>
                        <a:pt x="512" y="1"/>
                      </a:lnTo>
                      <a:lnTo>
                        <a:pt x="52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B6CC83-7FAD-B641-8DAA-6D6B53EEF084}"/>
              </a:ext>
            </a:extLst>
          </p:cNvPr>
          <p:cNvCxnSpPr>
            <a:cxnSpLocks/>
          </p:cNvCxnSpPr>
          <p:nvPr/>
        </p:nvCxnSpPr>
        <p:spPr>
          <a:xfrm>
            <a:off x="3905257" y="2408566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542EDE-506C-7044-B9F7-089FCC72B20B}"/>
              </a:ext>
            </a:extLst>
          </p:cNvPr>
          <p:cNvCxnSpPr>
            <a:cxnSpLocks/>
          </p:cNvCxnSpPr>
          <p:nvPr/>
        </p:nvCxnSpPr>
        <p:spPr>
          <a:xfrm>
            <a:off x="6281404" y="242190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7643256-7E11-B64E-B0B7-8894987B95F5}"/>
              </a:ext>
            </a:extLst>
          </p:cNvPr>
          <p:cNvGrpSpPr/>
          <p:nvPr/>
        </p:nvGrpSpPr>
        <p:grpSpPr>
          <a:xfrm>
            <a:off x="6936549" y="1744274"/>
            <a:ext cx="2250110" cy="1326931"/>
            <a:chOff x="621804" y="2924944"/>
            <a:chExt cx="3104850" cy="1830987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0386D98-42A1-F341-8759-D8EDACFC9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15739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4A2BD5-2146-994C-ABBE-D7025A2A0F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67504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16C609A-1C01-484D-B5EC-43BB9BA70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419269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5C88DBA-12A1-884B-B2D6-B934FED708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924944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D3375F1-8A88-D943-B864-DEBA590B4E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443833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F55E899-2828-4048-94DD-6D63AA4BA1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962722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D01CA5D-C096-E24D-AFE6-F539FFB20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4481611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CCBC4A2-A0BB-2A46-806D-290C774DE3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22692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5EF3772-0AC6-8342-A13B-DB4275319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745813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34C9F92-8363-CD44-A01B-C69BEB409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4264702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844E213-1E43-F445-AD9F-1C75DF8FC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459022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8FE6C536-528E-F444-BF64-93E117FBEC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97667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3E20047-344E-204A-A0E3-0A84EE2FBBAD}"/>
                </a:ext>
              </a:extLst>
            </p:cNvPr>
            <p:cNvCxnSpPr>
              <a:cxnSpLocks/>
              <a:stCxn id="107" idx="6"/>
              <a:endCxn id="110" idx="2"/>
            </p:cNvCxnSpPr>
            <p:nvPr/>
          </p:nvCxnSpPr>
          <p:spPr>
            <a:xfrm flipV="1">
              <a:off x="896124" y="3062104"/>
              <a:ext cx="669190" cy="2324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322A82F-A4A5-FE4E-AA99-55D850D264DC}"/>
                </a:ext>
              </a:extLst>
            </p:cNvPr>
            <p:cNvCxnSpPr>
              <a:cxnSpLocks/>
              <a:stCxn id="107" idx="6"/>
              <a:endCxn id="111" idx="2"/>
            </p:cNvCxnSpPr>
            <p:nvPr/>
          </p:nvCxnSpPr>
          <p:spPr>
            <a:xfrm>
              <a:off x="896124" y="3294558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DCD57D-0472-F840-9456-BD600294F8B7}"/>
                </a:ext>
              </a:extLst>
            </p:cNvPr>
            <p:cNvCxnSpPr>
              <a:cxnSpLocks/>
              <a:stCxn id="107" idx="6"/>
              <a:endCxn id="112" idx="2"/>
            </p:cNvCxnSpPr>
            <p:nvPr/>
          </p:nvCxnSpPr>
          <p:spPr>
            <a:xfrm>
              <a:off x="896124" y="3294558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9506676-1122-CD4D-A69B-CF1F4BFC5E1C}"/>
                </a:ext>
              </a:extLst>
            </p:cNvPr>
            <p:cNvCxnSpPr>
              <a:cxnSpLocks/>
              <a:stCxn id="109" idx="6"/>
              <a:endCxn id="111" idx="2"/>
            </p:cNvCxnSpPr>
            <p:nvPr/>
          </p:nvCxnSpPr>
          <p:spPr>
            <a:xfrm flipV="1">
              <a:off x="896124" y="3580993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7917251-34DB-4247-9F9D-B780324E99B0}"/>
                </a:ext>
              </a:extLst>
            </p:cNvPr>
            <p:cNvCxnSpPr>
              <a:cxnSpLocks/>
              <a:stCxn id="109" idx="6"/>
              <a:endCxn id="112" idx="2"/>
            </p:cNvCxnSpPr>
            <p:nvPr/>
          </p:nvCxnSpPr>
          <p:spPr>
            <a:xfrm flipV="1">
              <a:off x="896124" y="4099882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9B12410-CDFD-6849-9A21-AE7C9BE9E0FC}"/>
                </a:ext>
              </a:extLst>
            </p:cNvPr>
            <p:cNvCxnSpPr>
              <a:cxnSpLocks/>
              <a:stCxn id="109" idx="6"/>
              <a:endCxn id="113" idx="2"/>
            </p:cNvCxnSpPr>
            <p:nvPr/>
          </p:nvCxnSpPr>
          <p:spPr>
            <a:xfrm>
              <a:off x="896124" y="4329854"/>
              <a:ext cx="669190" cy="28891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EE05E31-DFC7-0748-8D0F-83CE11F34A5C}"/>
                </a:ext>
              </a:extLst>
            </p:cNvPr>
            <p:cNvCxnSpPr>
              <a:cxnSpLocks/>
              <a:stCxn id="108" idx="6"/>
              <a:endCxn id="110" idx="2"/>
            </p:cNvCxnSpPr>
            <p:nvPr/>
          </p:nvCxnSpPr>
          <p:spPr>
            <a:xfrm flipV="1">
              <a:off x="896124" y="3062104"/>
              <a:ext cx="669190" cy="7501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4CA0713-260E-3248-BFB8-D22256D1927F}"/>
                </a:ext>
              </a:extLst>
            </p:cNvPr>
            <p:cNvCxnSpPr>
              <a:cxnSpLocks/>
              <a:stCxn id="108" idx="6"/>
              <a:endCxn id="113" idx="2"/>
            </p:cNvCxnSpPr>
            <p:nvPr/>
          </p:nvCxnSpPr>
          <p:spPr>
            <a:xfrm>
              <a:off x="896124" y="3812206"/>
              <a:ext cx="669190" cy="8065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B931251-9AB2-534B-80E8-AE788CB9A7DD}"/>
                </a:ext>
              </a:extLst>
            </p:cNvPr>
            <p:cNvCxnSpPr>
              <a:cxnSpLocks/>
              <a:stCxn id="110" idx="6"/>
              <a:endCxn id="114" idx="2"/>
            </p:cNvCxnSpPr>
            <p:nvPr/>
          </p:nvCxnSpPr>
          <p:spPr>
            <a:xfrm>
              <a:off x="1839634" y="3062104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92BE39E-B2F5-E34B-A807-C21B99700E64}"/>
                </a:ext>
              </a:extLst>
            </p:cNvPr>
            <p:cNvCxnSpPr>
              <a:cxnSpLocks/>
              <a:stCxn id="111" idx="6"/>
              <a:endCxn id="114" idx="2"/>
            </p:cNvCxnSpPr>
            <p:nvPr/>
          </p:nvCxnSpPr>
          <p:spPr>
            <a:xfrm flipV="1">
              <a:off x="1839634" y="3364084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F803FB1-89AE-494A-AD4D-362AE475788C}"/>
                </a:ext>
              </a:extLst>
            </p:cNvPr>
            <p:cNvCxnSpPr>
              <a:cxnSpLocks/>
              <a:stCxn id="111" idx="6"/>
              <a:endCxn id="115" idx="2"/>
            </p:cNvCxnSpPr>
            <p:nvPr/>
          </p:nvCxnSpPr>
          <p:spPr>
            <a:xfrm>
              <a:off x="1839634" y="3580993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17C1529-F1B9-8E4C-A61B-3EDC84FB1F29}"/>
                </a:ext>
              </a:extLst>
            </p:cNvPr>
            <p:cNvCxnSpPr>
              <a:cxnSpLocks/>
              <a:stCxn id="112" idx="6"/>
              <a:endCxn id="115" idx="2"/>
            </p:cNvCxnSpPr>
            <p:nvPr/>
          </p:nvCxnSpPr>
          <p:spPr>
            <a:xfrm flipV="1">
              <a:off x="1839634" y="3882973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6153B8E-3832-D443-BB7B-E9D64BCBD204}"/>
                </a:ext>
              </a:extLst>
            </p:cNvPr>
            <p:cNvCxnSpPr>
              <a:cxnSpLocks/>
              <a:stCxn id="112" idx="6"/>
              <a:endCxn id="116" idx="2"/>
            </p:cNvCxnSpPr>
            <p:nvPr/>
          </p:nvCxnSpPr>
          <p:spPr>
            <a:xfrm>
              <a:off x="1839634" y="4099882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7A60E40-6E0F-A443-922F-D22E487C6BF1}"/>
                </a:ext>
              </a:extLst>
            </p:cNvPr>
            <p:cNvCxnSpPr>
              <a:cxnSpLocks/>
              <a:stCxn id="113" idx="6"/>
              <a:endCxn id="116" idx="2"/>
            </p:cNvCxnSpPr>
            <p:nvPr/>
          </p:nvCxnSpPr>
          <p:spPr>
            <a:xfrm flipV="1">
              <a:off x="1839634" y="4401862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802D7E-30DF-5142-8585-6AED7CA17AD6}"/>
                </a:ext>
              </a:extLst>
            </p:cNvPr>
            <p:cNvCxnSpPr>
              <a:cxnSpLocks/>
              <a:stCxn id="114" idx="6"/>
              <a:endCxn id="117" idx="2"/>
            </p:cNvCxnSpPr>
            <p:nvPr/>
          </p:nvCxnSpPr>
          <p:spPr>
            <a:xfrm>
              <a:off x="2783144" y="3364084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3742508-48AD-7441-9659-179FB7F43B26}"/>
                </a:ext>
              </a:extLst>
            </p:cNvPr>
            <p:cNvCxnSpPr>
              <a:cxnSpLocks/>
              <a:stCxn id="115" idx="6"/>
              <a:endCxn id="117" idx="2"/>
            </p:cNvCxnSpPr>
            <p:nvPr/>
          </p:nvCxnSpPr>
          <p:spPr>
            <a:xfrm flipV="1">
              <a:off x="2783144" y="3596182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638A74B-6E2A-C148-BB48-C938FCEB8E29}"/>
                </a:ext>
              </a:extLst>
            </p:cNvPr>
            <p:cNvCxnSpPr>
              <a:cxnSpLocks/>
              <a:stCxn id="118" idx="2"/>
              <a:endCxn id="115" idx="6"/>
            </p:cNvCxnSpPr>
            <p:nvPr/>
          </p:nvCxnSpPr>
          <p:spPr>
            <a:xfrm flipH="1" flipV="1">
              <a:off x="2783144" y="3882973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7EEE81B-371C-924E-867D-DA791EB93977}"/>
                </a:ext>
              </a:extLst>
            </p:cNvPr>
            <p:cNvCxnSpPr>
              <a:cxnSpLocks/>
              <a:stCxn id="116" idx="6"/>
              <a:endCxn id="118" idx="2"/>
            </p:cNvCxnSpPr>
            <p:nvPr/>
          </p:nvCxnSpPr>
          <p:spPr>
            <a:xfrm flipV="1">
              <a:off x="2783144" y="4113830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aphicFrame>
        <p:nvGraphicFramePr>
          <p:cNvPr id="147" name="Table 146">
            <a:extLst>
              <a:ext uri="{FF2B5EF4-FFF2-40B4-BE49-F238E27FC236}">
                <a16:creationId xmlns:a16="http://schemas.microsoft.com/office/drawing/2014/main" id="{532EC44E-9BD1-7F4A-866D-227B794D4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659440"/>
              </p:ext>
            </p:extLst>
          </p:nvPr>
        </p:nvGraphicFramePr>
        <p:xfrm>
          <a:off x="9976055" y="208562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48" name="Table 147">
            <a:extLst>
              <a:ext uri="{FF2B5EF4-FFF2-40B4-BE49-F238E27FC236}">
                <a16:creationId xmlns:a16="http://schemas.microsoft.com/office/drawing/2014/main" id="{A375A3BE-CDF0-1840-BEEF-D67AFB1FA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111822"/>
              </p:ext>
            </p:extLst>
          </p:nvPr>
        </p:nvGraphicFramePr>
        <p:xfrm>
          <a:off x="10128455" y="223802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0429532C-7803-214B-8E25-62B0898EE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092415"/>
              </p:ext>
            </p:extLst>
          </p:nvPr>
        </p:nvGraphicFramePr>
        <p:xfrm>
          <a:off x="10280855" y="239042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50" name="Table 149">
            <a:extLst>
              <a:ext uri="{FF2B5EF4-FFF2-40B4-BE49-F238E27FC236}">
                <a16:creationId xmlns:a16="http://schemas.microsoft.com/office/drawing/2014/main" id="{89C89D9F-5C7C-0F4E-B785-A64933E80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14928"/>
              </p:ext>
            </p:extLst>
          </p:nvPr>
        </p:nvGraphicFramePr>
        <p:xfrm>
          <a:off x="10433255" y="254282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53" name="Table 152">
            <a:extLst>
              <a:ext uri="{FF2B5EF4-FFF2-40B4-BE49-F238E27FC236}">
                <a16:creationId xmlns:a16="http://schemas.microsoft.com/office/drawing/2014/main" id="{C5E0B5C6-F9DF-404B-9364-C0F780854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721458"/>
              </p:ext>
            </p:extLst>
          </p:nvPr>
        </p:nvGraphicFramePr>
        <p:xfrm>
          <a:off x="10547160" y="17684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54" name="Table 153">
            <a:extLst>
              <a:ext uri="{FF2B5EF4-FFF2-40B4-BE49-F238E27FC236}">
                <a16:creationId xmlns:a16="http://schemas.microsoft.com/office/drawing/2014/main" id="{DE10AB72-B215-B449-BBEE-53591B7D5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601901"/>
              </p:ext>
            </p:extLst>
          </p:nvPr>
        </p:nvGraphicFramePr>
        <p:xfrm>
          <a:off x="10699560" y="19208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55" name="Table 154">
            <a:extLst>
              <a:ext uri="{FF2B5EF4-FFF2-40B4-BE49-F238E27FC236}">
                <a16:creationId xmlns:a16="http://schemas.microsoft.com/office/drawing/2014/main" id="{20EEC28A-1E60-4840-BEEE-16A8618A5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253125"/>
              </p:ext>
            </p:extLst>
          </p:nvPr>
        </p:nvGraphicFramePr>
        <p:xfrm>
          <a:off x="10851960" y="20732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56" name="Table 155">
            <a:extLst>
              <a:ext uri="{FF2B5EF4-FFF2-40B4-BE49-F238E27FC236}">
                <a16:creationId xmlns:a16="http://schemas.microsoft.com/office/drawing/2014/main" id="{3BAE5A80-49AA-3343-A9D7-BEEB746A6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223187"/>
              </p:ext>
            </p:extLst>
          </p:nvPr>
        </p:nvGraphicFramePr>
        <p:xfrm>
          <a:off x="11004360" y="22256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57" name="Table 156">
            <a:extLst>
              <a:ext uri="{FF2B5EF4-FFF2-40B4-BE49-F238E27FC236}">
                <a16:creationId xmlns:a16="http://schemas.microsoft.com/office/drawing/2014/main" id="{61203443-20CD-8245-BAA2-3C010524D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3227"/>
              </p:ext>
            </p:extLst>
          </p:nvPr>
        </p:nvGraphicFramePr>
        <p:xfrm>
          <a:off x="11156760" y="23780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58" name="Table 157">
            <a:extLst>
              <a:ext uri="{FF2B5EF4-FFF2-40B4-BE49-F238E27FC236}">
                <a16:creationId xmlns:a16="http://schemas.microsoft.com/office/drawing/2014/main" id="{B272FC93-5A59-0F47-A22B-B9282962C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20725"/>
              </p:ext>
            </p:extLst>
          </p:nvPr>
        </p:nvGraphicFramePr>
        <p:xfrm>
          <a:off x="11309160" y="25304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3CD5119A-6189-D44F-921E-75A12CB86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697811"/>
              </p:ext>
            </p:extLst>
          </p:nvPr>
        </p:nvGraphicFramePr>
        <p:xfrm>
          <a:off x="11461560" y="26828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sp>
        <p:nvSpPr>
          <p:cNvPr id="164" name="TextBox 163">
            <a:extLst>
              <a:ext uri="{FF2B5EF4-FFF2-40B4-BE49-F238E27FC236}">
                <a16:creationId xmlns:a16="http://schemas.microsoft.com/office/drawing/2014/main" id="{B16C479C-B283-FD4C-B70E-4AC686DB0E16}"/>
              </a:ext>
            </a:extLst>
          </p:cNvPr>
          <p:cNvSpPr txBox="1"/>
          <p:nvPr/>
        </p:nvSpPr>
        <p:spPr>
          <a:xfrm>
            <a:off x="7046018" y="124275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4625159-1792-314B-A064-D4B8618E3D2B}"/>
                  </a:ext>
                </a:extLst>
              </p:cNvPr>
              <p:cNvSpPr txBox="1"/>
              <p:nvPr/>
            </p:nvSpPr>
            <p:spPr>
              <a:xfrm>
                <a:off x="9401136" y="2294842"/>
                <a:ext cx="407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&amp;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4625159-1792-314B-A064-D4B8618E3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136" y="2294842"/>
                <a:ext cx="4074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03546A14-2746-C44B-A730-6D54F7996762}"/>
              </a:ext>
            </a:extLst>
          </p:cNvPr>
          <p:cNvSpPr txBox="1"/>
          <p:nvPr/>
        </p:nvSpPr>
        <p:spPr>
          <a:xfrm>
            <a:off x="10071323" y="1238590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4E41049-BCC7-3D4C-A379-24297B46876F}"/>
              </a:ext>
            </a:extLst>
          </p:cNvPr>
          <p:cNvSpPr txBox="1"/>
          <p:nvPr/>
        </p:nvSpPr>
        <p:spPr>
          <a:xfrm>
            <a:off x="176987" y="211153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B4D960A-1BA7-1449-8C1C-1A9CECE49114}"/>
              </a:ext>
            </a:extLst>
          </p:cNvPr>
          <p:cNvSpPr txBox="1"/>
          <p:nvPr/>
        </p:nvSpPr>
        <p:spPr>
          <a:xfrm>
            <a:off x="221871" y="454336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C79AF7AC-2531-5C40-AEF3-FC3E0EEB3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654" y="4170675"/>
            <a:ext cx="1946872" cy="745374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8A85FB2-92AD-EA43-8B2F-B9DF8112B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027" b="32554"/>
          <a:stretch/>
        </p:blipFill>
        <p:spPr>
          <a:xfrm>
            <a:off x="1532654" y="4952528"/>
            <a:ext cx="1946872" cy="745374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61688A4-8216-A341-B686-0DF059197722}"/>
              </a:ext>
            </a:extLst>
          </p:cNvPr>
          <p:cNvSpPr txBox="1"/>
          <p:nvPr/>
        </p:nvSpPr>
        <p:spPr>
          <a:xfrm>
            <a:off x="1273438" y="3755327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Flowers / Food / Cars / …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287716A7-CCE6-F340-9D43-CECA7D464249}"/>
              </a:ext>
            </a:extLst>
          </p:cNvPr>
          <p:cNvGrpSpPr/>
          <p:nvPr/>
        </p:nvGrpSpPr>
        <p:grpSpPr>
          <a:xfrm>
            <a:off x="4322019" y="4370971"/>
            <a:ext cx="2250110" cy="1326931"/>
            <a:chOff x="621804" y="2924944"/>
            <a:chExt cx="3104850" cy="183098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9EFFB26-14EB-7946-A813-716D84F35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15739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66BEDE02-47D3-F34C-821E-B48890464B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67504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7CA76295-620C-D248-B37C-C0B5AA2F9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419269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7CC5F3D1-1024-7442-8368-A7CAF7CDA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924944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B3133FBA-99E8-EA4F-9019-55380E76B8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443833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DB73DD4-056A-FA4B-8866-A8954DB10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962722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E137BFB-9B75-CA4C-ABEC-655A884AD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4481611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EA530B2-7921-5A48-8770-997A89374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22692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CB1C74B-BD70-5140-AA40-A7E3346C3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745813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D2AA9144-02B4-1E43-955C-11ACE11667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4264702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65DAFE-3B31-694C-AD96-5185984657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459022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2907D33F-8F80-8446-85D8-E9A72C331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97667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D2FDB236-2899-DF48-BF22-F31A2F067AAA}"/>
                </a:ext>
              </a:extLst>
            </p:cNvPr>
            <p:cNvCxnSpPr>
              <a:cxnSpLocks/>
              <a:stCxn id="174" idx="6"/>
              <a:endCxn id="177" idx="2"/>
            </p:cNvCxnSpPr>
            <p:nvPr/>
          </p:nvCxnSpPr>
          <p:spPr>
            <a:xfrm flipV="1">
              <a:off x="896124" y="3062104"/>
              <a:ext cx="669190" cy="2324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8428D16-39F4-DD40-BC37-F45C8DDDFD65}"/>
                </a:ext>
              </a:extLst>
            </p:cNvPr>
            <p:cNvCxnSpPr>
              <a:cxnSpLocks/>
              <a:stCxn id="174" idx="6"/>
              <a:endCxn id="178" idx="2"/>
            </p:cNvCxnSpPr>
            <p:nvPr/>
          </p:nvCxnSpPr>
          <p:spPr>
            <a:xfrm>
              <a:off x="896124" y="3294558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69FCD49-9F1C-7842-840E-A3226F0B5466}"/>
                </a:ext>
              </a:extLst>
            </p:cNvPr>
            <p:cNvCxnSpPr>
              <a:cxnSpLocks/>
              <a:stCxn id="174" idx="6"/>
              <a:endCxn id="179" idx="2"/>
            </p:cNvCxnSpPr>
            <p:nvPr/>
          </p:nvCxnSpPr>
          <p:spPr>
            <a:xfrm>
              <a:off x="896124" y="3294558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3F3F3D01-B395-4845-84AC-1CCE0DC02C43}"/>
                </a:ext>
              </a:extLst>
            </p:cNvPr>
            <p:cNvCxnSpPr>
              <a:cxnSpLocks/>
              <a:stCxn id="176" idx="6"/>
              <a:endCxn id="178" idx="2"/>
            </p:cNvCxnSpPr>
            <p:nvPr/>
          </p:nvCxnSpPr>
          <p:spPr>
            <a:xfrm flipV="1">
              <a:off x="896124" y="3580993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4FF7597D-1B2F-4A48-B3F9-D781A63811DB}"/>
                </a:ext>
              </a:extLst>
            </p:cNvPr>
            <p:cNvCxnSpPr>
              <a:cxnSpLocks/>
              <a:stCxn id="176" idx="6"/>
              <a:endCxn id="179" idx="2"/>
            </p:cNvCxnSpPr>
            <p:nvPr/>
          </p:nvCxnSpPr>
          <p:spPr>
            <a:xfrm flipV="1">
              <a:off x="896124" y="4099882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3A546754-EC2C-BA47-8DF6-6A0030600E86}"/>
                </a:ext>
              </a:extLst>
            </p:cNvPr>
            <p:cNvCxnSpPr>
              <a:cxnSpLocks/>
              <a:stCxn id="176" idx="6"/>
              <a:endCxn id="180" idx="2"/>
            </p:cNvCxnSpPr>
            <p:nvPr/>
          </p:nvCxnSpPr>
          <p:spPr>
            <a:xfrm>
              <a:off x="896124" y="4329854"/>
              <a:ext cx="669190" cy="28891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BEB417E-344A-F246-929B-DA0E10FCBD1A}"/>
                </a:ext>
              </a:extLst>
            </p:cNvPr>
            <p:cNvCxnSpPr>
              <a:cxnSpLocks/>
              <a:stCxn id="175" idx="6"/>
              <a:endCxn id="177" idx="2"/>
            </p:cNvCxnSpPr>
            <p:nvPr/>
          </p:nvCxnSpPr>
          <p:spPr>
            <a:xfrm flipV="1">
              <a:off x="896124" y="3062104"/>
              <a:ext cx="669190" cy="7501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7A7614E9-8C65-984A-BA8C-7048925600BB}"/>
                </a:ext>
              </a:extLst>
            </p:cNvPr>
            <p:cNvCxnSpPr>
              <a:cxnSpLocks/>
              <a:stCxn id="175" idx="6"/>
              <a:endCxn id="180" idx="2"/>
            </p:cNvCxnSpPr>
            <p:nvPr/>
          </p:nvCxnSpPr>
          <p:spPr>
            <a:xfrm>
              <a:off x="896124" y="3812206"/>
              <a:ext cx="669190" cy="8065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97F14AD-735D-F44A-872F-1F0279C284E4}"/>
                </a:ext>
              </a:extLst>
            </p:cNvPr>
            <p:cNvCxnSpPr>
              <a:cxnSpLocks/>
              <a:stCxn id="177" idx="6"/>
              <a:endCxn id="181" idx="2"/>
            </p:cNvCxnSpPr>
            <p:nvPr/>
          </p:nvCxnSpPr>
          <p:spPr>
            <a:xfrm>
              <a:off x="1839634" y="3062104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20F88C38-7126-554C-924A-DE0046DABDB9}"/>
                </a:ext>
              </a:extLst>
            </p:cNvPr>
            <p:cNvCxnSpPr>
              <a:cxnSpLocks/>
              <a:stCxn id="178" idx="6"/>
              <a:endCxn id="181" idx="2"/>
            </p:cNvCxnSpPr>
            <p:nvPr/>
          </p:nvCxnSpPr>
          <p:spPr>
            <a:xfrm flipV="1">
              <a:off x="1839634" y="3364084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5655BEC-FDB5-AC4C-B1A2-DF6A45B89AB4}"/>
                </a:ext>
              </a:extLst>
            </p:cNvPr>
            <p:cNvCxnSpPr>
              <a:cxnSpLocks/>
              <a:stCxn id="178" idx="6"/>
              <a:endCxn id="182" idx="2"/>
            </p:cNvCxnSpPr>
            <p:nvPr/>
          </p:nvCxnSpPr>
          <p:spPr>
            <a:xfrm>
              <a:off x="1839634" y="3580993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A03DE1DD-CE31-F84F-896B-F084EDCE77BA}"/>
                </a:ext>
              </a:extLst>
            </p:cNvPr>
            <p:cNvCxnSpPr>
              <a:cxnSpLocks/>
              <a:stCxn id="179" idx="6"/>
              <a:endCxn id="182" idx="2"/>
            </p:cNvCxnSpPr>
            <p:nvPr/>
          </p:nvCxnSpPr>
          <p:spPr>
            <a:xfrm flipV="1">
              <a:off x="1839634" y="3882973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D1F34031-A1EB-1A43-B477-79E9B1908A61}"/>
                </a:ext>
              </a:extLst>
            </p:cNvPr>
            <p:cNvCxnSpPr>
              <a:cxnSpLocks/>
              <a:stCxn id="179" idx="6"/>
              <a:endCxn id="183" idx="2"/>
            </p:cNvCxnSpPr>
            <p:nvPr/>
          </p:nvCxnSpPr>
          <p:spPr>
            <a:xfrm>
              <a:off x="1839634" y="4099882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BD5A55B-AA35-A947-85FD-13CD9E3C8D61}"/>
                </a:ext>
              </a:extLst>
            </p:cNvPr>
            <p:cNvCxnSpPr>
              <a:cxnSpLocks/>
              <a:stCxn id="180" idx="6"/>
              <a:endCxn id="183" idx="2"/>
            </p:cNvCxnSpPr>
            <p:nvPr/>
          </p:nvCxnSpPr>
          <p:spPr>
            <a:xfrm flipV="1">
              <a:off x="1839634" y="4401862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7115ACB7-64D0-914A-87E2-5D0D7C4A876D}"/>
                </a:ext>
              </a:extLst>
            </p:cNvPr>
            <p:cNvCxnSpPr>
              <a:cxnSpLocks/>
              <a:stCxn id="181" idx="6"/>
              <a:endCxn id="184" idx="2"/>
            </p:cNvCxnSpPr>
            <p:nvPr/>
          </p:nvCxnSpPr>
          <p:spPr>
            <a:xfrm>
              <a:off x="2783144" y="3364084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1120AAB-301E-244C-8070-68E286B61AD8}"/>
                </a:ext>
              </a:extLst>
            </p:cNvPr>
            <p:cNvCxnSpPr>
              <a:cxnSpLocks/>
              <a:stCxn id="182" idx="6"/>
              <a:endCxn id="184" idx="2"/>
            </p:cNvCxnSpPr>
            <p:nvPr/>
          </p:nvCxnSpPr>
          <p:spPr>
            <a:xfrm flipV="1">
              <a:off x="2783144" y="3596182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35AFB3D-C659-9345-A4FE-70A08D4DEE56}"/>
                </a:ext>
              </a:extLst>
            </p:cNvPr>
            <p:cNvCxnSpPr>
              <a:cxnSpLocks/>
              <a:stCxn id="185" idx="2"/>
              <a:endCxn id="182" idx="6"/>
            </p:cNvCxnSpPr>
            <p:nvPr/>
          </p:nvCxnSpPr>
          <p:spPr>
            <a:xfrm flipH="1" flipV="1">
              <a:off x="2783144" y="3882973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67CA44A1-A648-1842-84C1-1521CEA365D7}"/>
                </a:ext>
              </a:extLst>
            </p:cNvPr>
            <p:cNvCxnSpPr>
              <a:cxnSpLocks/>
              <a:stCxn id="183" idx="6"/>
              <a:endCxn id="185" idx="2"/>
            </p:cNvCxnSpPr>
            <p:nvPr/>
          </p:nvCxnSpPr>
          <p:spPr>
            <a:xfrm flipV="1">
              <a:off x="2783144" y="4113830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21E3570C-D739-664F-934A-572E18334269}"/>
              </a:ext>
            </a:extLst>
          </p:cNvPr>
          <p:cNvSpPr txBox="1"/>
          <p:nvPr/>
        </p:nvSpPr>
        <p:spPr>
          <a:xfrm>
            <a:off x="5347107" y="3169282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(and keep fixed)</a:t>
            </a: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2289DF35-E0A4-274A-AF27-E9F73FF3B3A1}"/>
              </a:ext>
            </a:extLst>
          </p:cNvPr>
          <p:cNvCxnSpPr>
            <a:cxnSpLocks/>
          </p:cNvCxnSpPr>
          <p:nvPr/>
        </p:nvCxnSpPr>
        <p:spPr>
          <a:xfrm>
            <a:off x="3662168" y="4965861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6" name="Table 205">
            <a:extLst>
              <a:ext uri="{FF2B5EF4-FFF2-40B4-BE49-F238E27FC236}">
                <a16:creationId xmlns:a16="http://schemas.microsoft.com/office/drawing/2014/main" id="{2BAB3355-5113-9440-90BE-AB6777A24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15407"/>
              </p:ext>
            </p:extLst>
          </p:nvPr>
        </p:nvGraphicFramePr>
        <p:xfrm>
          <a:off x="7030399" y="471604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07" name="Table 206">
            <a:extLst>
              <a:ext uri="{FF2B5EF4-FFF2-40B4-BE49-F238E27FC236}">
                <a16:creationId xmlns:a16="http://schemas.microsoft.com/office/drawing/2014/main" id="{FC16893B-C92B-5240-A979-858620C74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137493"/>
              </p:ext>
            </p:extLst>
          </p:nvPr>
        </p:nvGraphicFramePr>
        <p:xfrm>
          <a:off x="7182799" y="486844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08" name="Table 207">
            <a:extLst>
              <a:ext uri="{FF2B5EF4-FFF2-40B4-BE49-F238E27FC236}">
                <a16:creationId xmlns:a16="http://schemas.microsoft.com/office/drawing/2014/main" id="{9E456647-BA8B-9845-8EBB-168E09D97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250352"/>
              </p:ext>
            </p:extLst>
          </p:nvPr>
        </p:nvGraphicFramePr>
        <p:xfrm>
          <a:off x="7335199" y="502084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09" name="Table 208">
            <a:extLst>
              <a:ext uri="{FF2B5EF4-FFF2-40B4-BE49-F238E27FC236}">
                <a16:creationId xmlns:a16="http://schemas.microsoft.com/office/drawing/2014/main" id="{B383F241-F988-AE45-B50C-06F071D13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209005"/>
              </p:ext>
            </p:extLst>
          </p:nvPr>
        </p:nvGraphicFramePr>
        <p:xfrm>
          <a:off x="7487599" y="517324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10" name="Table 209">
            <a:extLst>
              <a:ext uri="{FF2B5EF4-FFF2-40B4-BE49-F238E27FC236}">
                <a16:creationId xmlns:a16="http://schemas.microsoft.com/office/drawing/2014/main" id="{86292041-6B47-BC43-B076-0D71B4D87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02466"/>
              </p:ext>
            </p:extLst>
          </p:nvPr>
        </p:nvGraphicFramePr>
        <p:xfrm>
          <a:off x="7601504" y="439886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11" name="Table 210">
            <a:extLst>
              <a:ext uri="{FF2B5EF4-FFF2-40B4-BE49-F238E27FC236}">
                <a16:creationId xmlns:a16="http://schemas.microsoft.com/office/drawing/2014/main" id="{009003F7-7B83-5A40-9967-B8DAFA628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4202"/>
              </p:ext>
            </p:extLst>
          </p:nvPr>
        </p:nvGraphicFramePr>
        <p:xfrm>
          <a:off x="7753904" y="455126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12" name="Table 211">
            <a:extLst>
              <a:ext uri="{FF2B5EF4-FFF2-40B4-BE49-F238E27FC236}">
                <a16:creationId xmlns:a16="http://schemas.microsoft.com/office/drawing/2014/main" id="{860F3516-0C19-7F4A-9133-EDC743639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77502"/>
              </p:ext>
            </p:extLst>
          </p:nvPr>
        </p:nvGraphicFramePr>
        <p:xfrm>
          <a:off x="7906304" y="470366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13" name="Table 212">
            <a:extLst>
              <a:ext uri="{FF2B5EF4-FFF2-40B4-BE49-F238E27FC236}">
                <a16:creationId xmlns:a16="http://schemas.microsoft.com/office/drawing/2014/main" id="{AD910AB8-E51F-254A-AFEA-56736A89C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458205"/>
              </p:ext>
            </p:extLst>
          </p:nvPr>
        </p:nvGraphicFramePr>
        <p:xfrm>
          <a:off x="8058704" y="485606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14" name="Table 213">
            <a:extLst>
              <a:ext uri="{FF2B5EF4-FFF2-40B4-BE49-F238E27FC236}">
                <a16:creationId xmlns:a16="http://schemas.microsoft.com/office/drawing/2014/main" id="{5A75E1FA-D13E-CA42-94E2-95847DD15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31663"/>
              </p:ext>
            </p:extLst>
          </p:nvPr>
        </p:nvGraphicFramePr>
        <p:xfrm>
          <a:off x="8211104" y="500846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15" name="Table 214">
            <a:extLst>
              <a:ext uri="{FF2B5EF4-FFF2-40B4-BE49-F238E27FC236}">
                <a16:creationId xmlns:a16="http://schemas.microsoft.com/office/drawing/2014/main" id="{4E1A5698-C947-E548-A9F1-16EE9717F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003382"/>
              </p:ext>
            </p:extLst>
          </p:nvPr>
        </p:nvGraphicFramePr>
        <p:xfrm>
          <a:off x="8363504" y="516086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216" name="Table 215">
            <a:extLst>
              <a:ext uri="{FF2B5EF4-FFF2-40B4-BE49-F238E27FC236}">
                <a16:creationId xmlns:a16="http://schemas.microsoft.com/office/drawing/2014/main" id="{276B5BC1-4B3F-954F-9D51-A1EDBAD38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153826"/>
              </p:ext>
            </p:extLst>
          </p:nvPr>
        </p:nvGraphicFramePr>
        <p:xfrm>
          <a:off x="8515904" y="5313260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sp>
        <p:nvSpPr>
          <p:cNvPr id="217" name="TextBox 216">
            <a:extLst>
              <a:ext uri="{FF2B5EF4-FFF2-40B4-BE49-F238E27FC236}">
                <a16:creationId xmlns:a16="http://schemas.microsoft.com/office/drawing/2014/main" id="{CDFF2080-F385-D040-824C-94BA544B8616}"/>
              </a:ext>
            </a:extLst>
          </p:cNvPr>
          <p:cNvSpPr txBox="1"/>
          <p:nvPr/>
        </p:nvSpPr>
        <p:spPr>
          <a:xfrm>
            <a:off x="8423623" y="320607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Fine-tune</a:t>
            </a:r>
          </a:p>
        </p:txBody>
      </p:sp>
      <p:cxnSp>
        <p:nvCxnSpPr>
          <p:cNvPr id="219" name="Curved Connector 218">
            <a:extLst>
              <a:ext uri="{FF2B5EF4-FFF2-40B4-BE49-F238E27FC236}">
                <a16:creationId xmlns:a16="http://schemas.microsoft.com/office/drawing/2014/main" id="{F5D30333-D94F-3E4C-86B9-CB591CFF12B9}"/>
              </a:ext>
            </a:extLst>
          </p:cNvPr>
          <p:cNvCxnSpPr>
            <a:cxnSpLocks/>
          </p:cNvCxnSpPr>
          <p:nvPr/>
        </p:nvCxnSpPr>
        <p:spPr>
          <a:xfrm rot="5400000">
            <a:off x="6123943" y="3100701"/>
            <a:ext cx="1463040" cy="1463040"/>
          </a:xfrm>
          <a:prstGeom prst="curved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urved Connector 219">
            <a:extLst>
              <a:ext uri="{FF2B5EF4-FFF2-40B4-BE49-F238E27FC236}">
                <a16:creationId xmlns:a16="http://schemas.microsoft.com/office/drawing/2014/main" id="{981806C7-EB44-0740-9674-4E90CE10815C}"/>
              </a:ext>
            </a:extLst>
          </p:cNvPr>
          <p:cNvCxnSpPr>
            <a:cxnSpLocks/>
          </p:cNvCxnSpPr>
          <p:nvPr/>
        </p:nvCxnSpPr>
        <p:spPr>
          <a:xfrm rot="5400000">
            <a:off x="8271118" y="2498471"/>
            <a:ext cx="1426289" cy="2286000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585862B0-EE76-E44D-A4E5-8A0AC8971EF7}"/>
                  </a:ext>
                </a:extLst>
              </p:cNvPr>
              <p:cNvSpPr txBox="1"/>
              <p:nvPr/>
            </p:nvSpPr>
            <p:spPr>
              <a:xfrm>
                <a:off x="6639840" y="4880596"/>
                <a:ext cx="421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585862B0-EE76-E44D-A4E5-8A0AC8971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840" y="4880596"/>
                <a:ext cx="42191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6A7412B3-7744-5B4D-8A7A-F43A2E805B34}"/>
              </a:ext>
            </a:extLst>
          </p:cNvPr>
          <p:cNvCxnSpPr>
            <a:cxnSpLocks/>
          </p:cNvCxnSpPr>
          <p:nvPr/>
        </p:nvCxnSpPr>
        <p:spPr>
          <a:xfrm>
            <a:off x="8943676" y="500846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E0C7A93D-2F90-2742-8D3E-5289FAE3C524}"/>
              </a:ext>
            </a:extLst>
          </p:cNvPr>
          <p:cNvSpPr txBox="1"/>
          <p:nvPr/>
        </p:nvSpPr>
        <p:spPr>
          <a:xfrm>
            <a:off x="9300127" y="3992502"/>
            <a:ext cx="287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Fixed architecture regardless of task difficulty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78BF20C-0BFB-834D-804B-2E72B4431055}"/>
              </a:ext>
            </a:extLst>
          </p:cNvPr>
          <p:cNvSpPr txBox="1"/>
          <p:nvPr/>
        </p:nvSpPr>
        <p:spPr>
          <a:xfrm>
            <a:off x="9557199" y="4738234"/>
            <a:ext cx="24151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Inefficient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(over parameterized)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(under parameterized)</a:t>
            </a:r>
          </a:p>
        </p:txBody>
      </p:sp>
      <p:sp>
        <p:nvSpPr>
          <p:cNvPr id="233" name="Footer Placeholder 3">
            <a:extLst>
              <a:ext uri="{FF2B5EF4-FFF2-40B4-BE49-F238E27FC236}">
                <a16:creationId xmlns:a16="http://schemas.microsoft.com/office/drawing/2014/main" id="{E177F118-A530-E046-BDA4-7CB233C5BB2B}"/>
              </a:ext>
            </a:extLst>
          </p:cNvPr>
          <p:cNvSpPr txBox="1">
            <a:spLocks/>
          </p:cNvSpPr>
          <p:nvPr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NAT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CVPRW’20</a:t>
            </a:r>
          </a:p>
        </p:txBody>
      </p:sp>
    </p:spTree>
    <p:extLst>
      <p:ext uri="{BB962C8B-B14F-4D97-AF65-F5344CB8AC3E}">
        <p14:creationId xmlns:p14="http://schemas.microsoft.com/office/powerpoint/2010/main" val="10257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4" grpId="0"/>
      <p:bldP spid="165" grpId="0"/>
      <p:bldP spid="166" grpId="0"/>
      <p:bldP spid="167" grpId="0"/>
      <p:bldP spid="168" grpId="0"/>
      <p:bldP spid="172" grpId="0"/>
      <p:bldP spid="204" grpId="0"/>
      <p:bldP spid="217" grpId="0"/>
      <p:bldP spid="223" grpId="0"/>
      <p:bldP spid="2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F46CFB-CB05-A94A-B90A-856CAB42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Approach: NAT</a:t>
            </a:r>
            <a:endParaRPr lang="en-US" sz="28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2B66CB4-37F1-7649-A39A-7F9976FE40FB}"/>
              </a:ext>
            </a:extLst>
          </p:cNvPr>
          <p:cNvGrpSpPr/>
          <p:nvPr/>
        </p:nvGrpSpPr>
        <p:grpSpPr>
          <a:xfrm>
            <a:off x="1364269" y="1836336"/>
            <a:ext cx="2857500" cy="1158240"/>
            <a:chOff x="8087693" y="3212976"/>
            <a:chExt cx="2857500" cy="11582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Content Placeholder 2">
                  <a:extLst>
                    <a:ext uri="{FF2B5EF4-FFF2-40B4-BE49-F238E27FC236}">
                      <a16:creationId xmlns:a16="http://schemas.microsoft.com/office/drawing/2014/main" id="{7896DA17-37C0-2F46-9914-82018D41C4E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87693" y="3212976"/>
                  <a:ext cx="2857500" cy="1158240"/>
                </a:xfrm>
                <a:prstGeom prst="rect">
                  <a:avLst/>
                </a:prstGeom>
                <a:ln w="19050">
                  <a:noFill/>
                  <a:prstDash val="solid"/>
                </a:ln>
              </p:spPr>
              <p:txBody>
                <a:bodyPr anchor="ctr"/>
                <a:lstStyle>
                  <a:lvl1pPr marL="342900" indent="-3429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8453B"/>
                    </a:buClr>
                    <a:buFont typeface="Arial"/>
                    <a:buChar char="•"/>
                    <a:defRPr sz="2800" b="0" i="0" kern="1200">
                      <a:solidFill>
                        <a:srgbClr val="595959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1pPr>
                  <a:lvl2pPr marL="742950" indent="-28575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>
                        <a:lumMod val="75000"/>
                        <a:lumOff val="25000"/>
                      </a:schemeClr>
                    </a:buClr>
                    <a:buSzPct val="85000"/>
                    <a:buFont typeface="Arial"/>
                    <a:buChar char="•"/>
                    <a:defRPr sz="2400" b="0" i="0" kern="1200">
                      <a:solidFill>
                        <a:srgbClr val="595959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2pPr>
                  <a:lvl3pPr marL="11430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>
                        <a:lumMod val="75000"/>
                        <a:lumOff val="25000"/>
                      </a:schemeClr>
                    </a:buClr>
                    <a:buFont typeface="Arial" charset="0"/>
                    <a:buChar char="•"/>
                    <a:defRPr sz="2000" b="0" i="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3pPr>
                  <a:lvl4pPr marL="16002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b="0" i="0" kern="1200">
                      <a:solidFill>
                        <a:schemeClr val="tx1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4pPr>
                  <a:lvl5pPr marL="20574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b="0" i="0" kern="1200">
                      <a:solidFill>
                        <a:schemeClr val="tx1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8453B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otham Book"/>
                      <a:ea typeface="ＭＳ Ｐゴシック" charset="-128"/>
                    </a:rPr>
                    <a:t>          </a:t>
                  </a:r>
                  <a14:m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𝐍𝐀𝐓</m:t>
                      </m:r>
                    </m:oMath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54" name="Content Placeholder 2">
                  <a:extLst>
                    <a:ext uri="{FF2B5EF4-FFF2-40B4-BE49-F238E27FC236}">
                      <a16:creationId xmlns:a16="http://schemas.microsoft.com/office/drawing/2014/main" id="{7896DA17-37C0-2F46-9914-82018D41C4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7693" y="3212976"/>
                  <a:ext cx="2857500" cy="115824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1905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FBE5D39-1BB8-DC46-9505-01B787BF1E2D}"/>
                </a:ext>
              </a:extLst>
            </p:cNvPr>
            <p:cNvGrpSpPr/>
            <p:nvPr/>
          </p:nvGrpSpPr>
          <p:grpSpPr>
            <a:xfrm>
              <a:off x="8527846" y="3334503"/>
              <a:ext cx="923577" cy="915185"/>
              <a:chOff x="2915293" y="3253492"/>
              <a:chExt cx="923577" cy="91518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E153247-B0CB-AD48-95D5-3D1A05639B16}"/>
                  </a:ext>
                </a:extLst>
              </p:cNvPr>
              <p:cNvGrpSpPr/>
              <p:nvPr/>
            </p:nvGrpSpPr>
            <p:grpSpPr>
              <a:xfrm>
                <a:off x="2915293" y="3253492"/>
                <a:ext cx="923577" cy="915185"/>
                <a:chOff x="8124709" y="1773230"/>
                <a:chExt cx="1569199" cy="1554941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E5840FF4-DFCB-4843-9702-6BD50CCB31EC}"/>
                    </a:ext>
                  </a:extLst>
                </p:cNvPr>
                <p:cNvSpPr/>
                <p:nvPr/>
              </p:nvSpPr>
              <p:spPr>
                <a:xfrm>
                  <a:off x="8295251" y="1967752"/>
                  <a:ext cx="1187825" cy="1187825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29">
                  <a:extLst>
                    <a:ext uri="{FF2B5EF4-FFF2-40B4-BE49-F238E27FC236}">
                      <a16:creationId xmlns:a16="http://schemas.microsoft.com/office/drawing/2014/main" id="{5941B621-017C-E847-BA41-03CB633F4A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24709" y="1773230"/>
                  <a:ext cx="1569199" cy="1554941"/>
                </a:xfrm>
                <a:custGeom>
                  <a:avLst/>
                  <a:gdLst/>
                  <a:ahLst/>
                  <a:cxnLst>
                    <a:cxn ang="0">
                      <a:pos x="1446" y="1547"/>
                    </a:cxn>
                    <a:cxn ang="0">
                      <a:pos x="315" y="1547"/>
                    </a:cxn>
                    <a:cxn ang="0">
                      <a:pos x="375" y="1413"/>
                    </a:cxn>
                    <a:cxn ang="0">
                      <a:pos x="1666" y="1272"/>
                    </a:cxn>
                    <a:cxn ang="0">
                      <a:pos x="0" y="923"/>
                    </a:cxn>
                    <a:cxn ang="0">
                      <a:pos x="153" y="785"/>
                    </a:cxn>
                    <a:cxn ang="0">
                      <a:pos x="155" y="769"/>
                    </a:cxn>
                    <a:cxn ang="0">
                      <a:pos x="1493" y="468"/>
                    </a:cxn>
                    <a:cxn ang="0">
                      <a:pos x="881" y="275"/>
                    </a:cxn>
                    <a:cxn ang="0">
                      <a:pos x="583" y="355"/>
                    </a:cxn>
                    <a:cxn ang="0">
                      <a:pos x="372" y="567"/>
                    </a:cxn>
                    <a:cxn ang="0">
                      <a:pos x="293" y="865"/>
                    </a:cxn>
                    <a:cxn ang="0">
                      <a:pos x="338" y="1108"/>
                    </a:cxn>
                    <a:cxn ang="0">
                      <a:pos x="521" y="1346"/>
                    </a:cxn>
                    <a:cxn ang="0">
                      <a:pos x="801" y="1465"/>
                    </a:cxn>
                    <a:cxn ang="0">
                      <a:pos x="1109" y="1424"/>
                    </a:cxn>
                    <a:cxn ang="0">
                      <a:pos x="1347" y="1240"/>
                    </a:cxn>
                    <a:cxn ang="0">
                      <a:pos x="1463" y="958"/>
                    </a:cxn>
                    <a:cxn ang="0">
                      <a:pos x="1447" y="708"/>
                    </a:cxn>
                    <a:cxn ang="0">
                      <a:pos x="1296" y="448"/>
                    </a:cxn>
                    <a:cxn ang="0">
                      <a:pos x="1037" y="297"/>
                    </a:cxn>
                    <a:cxn ang="0">
                      <a:pos x="1305" y="270"/>
                    </a:cxn>
                    <a:cxn ang="0">
                      <a:pos x="1277" y="252"/>
                    </a:cxn>
                    <a:cxn ang="0">
                      <a:pos x="463" y="104"/>
                    </a:cxn>
                    <a:cxn ang="0">
                      <a:pos x="942" y="2"/>
                    </a:cxn>
                    <a:cxn ang="0">
                      <a:pos x="1187" y="55"/>
                    </a:cxn>
                    <a:cxn ang="0">
                      <a:pos x="1270" y="247"/>
                    </a:cxn>
                    <a:cxn ang="0">
                      <a:pos x="1498" y="254"/>
                    </a:cxn>
                    <a:cxn ang="0">
                      <a:pos x="1493" y="468"/>
                    </a:cxn>
                    <a:cxn ang="0">
                      <a:pos x="1703" y="561"/>
                    </a:cxn>
                    <a:cxn ang="0">
                      <a:pos x="1602" y="752"/>
                    </a:cxn>
                    <a:cxn ang="0">
                      <a:pos x="1609" y="819"/>
                    </a:cxn>
                    <a:cxn ang="0">
                      <a:pos x="1747" y="1038"/>
                    </a:cxn>
                    <a:cxn ang="0">
                      <a:pos x="1557" y="1163"/>
                    </a:cxn>
                    <a:cxn ang="0">
                      <a:pos x="1602" y="1376"/>
                    </a:cxn>
                    <a:cxn ang="0">
                      <a:pos x="1386" y="1413"/>
                    </a:cxn>
                    <a:cxn ang="0">
                      <a:pos x="1393" y="1588"/>
                    </a:cxn>
                    <a:cxn ang="0">
                      <a:pos x="1125" y="1560"/>
                    </a:cxn>
                    <a:cxn ang="0">
                      <a:pos x="995" y="1745"/>
                    </a:cxn>
                    <a:cxn ang="0">
                      <a:pos x="856" y="1600"/>
                    </a:cxn>
                    <a:cxn ang="0">
                      <a:pos x="634" y="1717"/>
                    </a:cxn>
                    <a:cxn ang="0">
                      <a:pos x="541" y="1517"/>
                    </a:cxn>
                    <a:cxn ang="0">
                      <a:pos x="321" y="1551"/>
                    </a:cxn>
                    <a:cxn ang="0">
                      <a:pos x="344" y="1366"/>
                    </a:cxn>
                    <a:cxn ang="0">
                      <a:pos x="95" y="1272"/>
                    </a:cxn>
                    <a:cxn ang="0">
                      <a:pos x="208" y="1158"/>
                    </a:cxn>
                    <a:cxn ang="0">
                      <a:pos x="6" y="974"/>
                    </a:cxn>
                    <a:cxn ang="0">
                      <a:pos x="159" y="762"/>
                    </a:cxn>
                    <a:cxn ang="0">
                      <a:pos x="25" y="671"/>
                    </a:cxn>
                    <a:cxn ang="0">
                      <a:pos x="241" y="526"/>
                    </a:cxn>
                    <a:cxn ang="0">
                      <a:pos x="178" y="334"/>
                    </a:cxn>
                    <a:cxn ang="0">
                      <a:pos x="396" y="334"/>
                    </a:cxn>
                    <a:cxn ang="0">
                      <a:pos x="493" y="245"/>
                    </a:cxn>
                    <a:cxn ang="0">
                      <a:pos x="574" y="55"/>
                    </a:cxn>
                    <a:cxn ang="0">
                      <a:pos x="819" y="2"/>
                    </a:cxn>
                  </a:cxnLst>
                  <a:rect l="0" t="0" r="r" b="b"/>
                  <a:pathLst>
                    <a:path w="1761" h="1745">
                      <a:moveTo>
                        <a:pt x="1446" y="1547"/>
                      </a:moveTo>
                      <a:lnTo>
                        <a:pt x="1444" y="1549"/>
                      </a:lnTo>
                      <a:lnTo>
                        <a:pt x="1442" y="1549"/>
                      </a:lnTo>
                      <a:lnTo>
                        <a:pt x="1446" y="1547"/>
                      </a:lnTo>
                      <a:close/>
                      <a:moveTo>
                        <a:pt x="315" y="1547"/>
                      </a:moveTo>
                      <a:lnTo>
                        <a:pt x="319" y="1549"/>
                      </a:lnTo>
                      <a:lnTo>
                        <a:pt x="317" y="1549"/>
                      </a:lnTo>
                      <a:lnTo>
                        <a:pt x="315" y="1547"/>
                      </a:lnTo>
                      <a:close/>
                      <a:moveTo>
                        <a:pt x="1386" y="1413"/>
                      </a:moveTo>
                      <a:lnTo>
                        <a:pt x="1446" y="1547"/>
                      </a:lnTo>
                      <a:lnTo>
                        <a:pt x="1386" y="1413"/>
                      </a:lnTo>
                      <a:close/>
                      <a:moveTo>
                        <a:pt x="375" y="1413"/>
                      </a:moveTo>
                      <a:lnTo>
                        <a:pt x="315" y="1547"/>
                      </a:lnTo>
                      <a:lnTo>
                        <a:pt x="375" y="1413"/>
                      </a:lnTo>
                      <a:close/>
                      <a:moveTo>
                        <a:pt x="1671" y="1262"/>
                      </a:moveTo>
                      <a:lnTo>
                        <a:pt x="1666" y="1272"/>
                      </a:lnTo>
                      <a:lnTo>
                        <a:pt x="1671" y="1262"/>
                      </a:lnTo>
                      <a:close/>
                      <a:moveTo>
                        <a:pt x="0" y="909"/>
                      </a:moveTo>
                      <a:lnTo>
                        <a:pt x="2" y="923"/>
                      </a:lnTo>
                      <a:lnTo>
                        <a:pt x="0" y="923"/>
                      </a:lnTo>
                      <a:lnTo>
                        <a:pt x="0" y="909"/>
                      </a:lnTo>
                      <a:close/>
                      <a:moveTo>
                        <a:pt x="155" y="773"/>
                      </a:moveTo>
                      <a:lnTo>
                        <a:pt x="155" y="776"/>
                      </a:lnTo>
                      <a:lnTo>
                        <a:pt x="153" y="785"/>
                      </a:lnTo>
                      <a:lnTo>
                        <a:pt x="155" y="773"/>
                      </a:lnTo>
                      <a:close/>
                      <a:moveTo>
                        <a:pt x="157" y="762"/>
                      </a:moveTo>
                      <a:lnTo>
                        <a:pt x="155" y="773"/>
                      </a:lnTo>
                      <a:lnTo>
                        <a:pt x="155" y="769"/>
                      </a:lnTo>
                      <a:lnTo>
                        <a:pt x="157" y="762"/>
                      </a:lnTo>
                      <a:close/>
                      <a:moveTo>
                        <a:pt x="1493" y="468"/>
                      </a:moveTo>
                      <a:lnTo>
                        <a:pt x="1521" y="515"/>
                      </a:lnTo>
                      <a:lnTo>
                        <a:pt x="1493" y="468"/>
                      </a:lnTo>
                      <a:close/>
                      <a:moveTo>
                        <a:pt x="268" y="468"/>
                      </a:moveTo>
                      <a:lnTo>
                        <a:pt x="240" y="515"/>
                      </a:lnTo>
                      <a:lnTo>
                        <a:pt x="268" y="468"/>
                      </a:lnTo>
                      <a:close/>
                      <a:moveTo>
                        <a:pt x="881" y="275"/>
                      </a:moveTo>
                      <a:lnTo>
                        <a:pt x="801" y="281"/>
                      </a:lnTo>
                      <a:lnTo>
                        <a:pt x="724" y="297"/>
                      </a:lnTo>
                      <a:lnTo>
                        <a:pt x="652" y="321"/>
                      </a:lnTo>
                      <a:lnTo>
                        <a:pt x="583" y="355"/>
                      </a:lnTo>
                      <a:lnTo>
                        <a:pt x="521" y="397"/>
                      </a:lnTo>
                      <a:lnTo>
                        <a:pt x="465" y="448"/>
                      </a:lnTo>
                      <a:lnTo>
                        <a:pt x="414" y="505"/>
                      </a:lnTo>
                      <a:lnTo>
                        <a:pt x="372" y="567"/>
                      </a:lnTo>
                      <a:lnTo>
                        <a:pt x="338" y="635"/>
                      </a:lnTo>
                      <a:lnTo>
                        <a:pt x="314" y="708"/>
                      </a:lnTo>
                      <a:lnTo>
                        <a:pt x="298" y="785"/>
                      </a:lnTo>
                      <a:lnTo>
                        <a:pt x="293" y="865"/>
                      </a:lnTo>
                      <a:lnTo>
                        <a:pt x="293" y="879"/>
                      </a:lnTo>
                      <a:lnTo>
                        <a:pt x="298" y="958"/>
                      </a:lnTo>
                      <a:lnTo>
                        <a:pt x="314" y="1036"/>
                      </a:lnTo>
                      <a:lnTo>
                        <a:pt x="338" y="1108"/>
                      </a:lnTo>
                      <a:lnTo>
                        <a:pt x="372" y="1177"/>
                      </a:lnTo>
                      <a:lnTo>
                        <a:pt x="414" y="1240"/>
                      </a:lnTo>
                      <a:lnTo>
                        <a:pt x="465" y="1297"/>
                      </a:lnTo>
                      <a:lnTo>
                        <a:pt x="521" y="1346"/>
                      </a:lnTo>
                      <a:lnTo>
                        <a:pt x="583" y="1389"/>
                      </a:lnTo>
                      <a:lnTo>
                        <a:pt x="652" y="1424"/>
                      </a:lnTo>
                      <a:lnTo>
                        <a:pt x="724" y="1449"/>
                      </a:lnTo>
                      <a:lnTo>
                        <a:pt x="801" y="1465"/>
                      </a:lnTo>
                      <a:lnTo>
                        <a:pt x="881" y="1470"/>
                      </a:lnTo>
                      <a:lnTo>
                        <a:pt x="960" y="1465"/>
                      </a:lnTo>
                      <a:lnTo>
                        <a:pt x="1037" y="1449"/>
                      </a:lnTo>
                      <a:lnTo>
                        <a:pt x="1109" y="1424"/>
                      </a:lnTo>
                      <a:lnTo>
                        <a:pt x="1178" y="1389"/>
                      </a:lnTo>
                      <a:lnTo>
                        <a:pt x="1240" y="1346"/>
                      </a:lnTo>
                      <a:lnTo>
                        <a:pt x="1296" y="1297"/>
                      </a:lnTo>
                      <a:lnTo>
                        <a:pt x="1347" y="1240"/>
                      </a:lnTo>
                      <a:lnTo>
                        <a:pt x="1389" y="1177"/>
                      </a:lnTo>
                      <a:lnTo>
                        <a:pt x="1423" y="1108"/>
                      </a:lnTo>
                      <a:lnTo>
                        <a:pt x="1447" y="1036"/>
                      </a:lnTo>
                      <a:lnTo>
                        <a:pt x="1463" y="958"/>
                      </a:lnTo>
                      <a:lnTo>
                        <a:pt x="1469" y="879"/>
                      </a:lnTo>
                      <a:lnTo>
                        <a:pt x="1469" y="865"/>
                      </a:lnTo>
                      <a:lnTo>
                        <a:pt x="1463" y="785"/>
                      </a:lnTo>
                      <a:lnTo>
                        <a:pt x="1447" y="708"/>
                      </a:lnTo>
                      <a:lnTo>
                        <a:pt x="1423" y="635"/>
                      </a:lnTo>
                      <a:lnTo>
                        <a:pt x="1389" y="567"/>
                      </a:lnTo>
                      <a:lnTo>
                        <a:pt x="1347" y="505"/>
                      </a:lnTo>
                      <a:lnTo>
                        <a:pt x="1296" y="448"/>
                      </a:lnTo>
                      <a:lnTo>
                        <a:pt x="1240" y="397"/>
                      </a:lnTo>
                      <a:lnTo>
                        <a:pt x="1178" y="355"/>
                      </a:lnTo>
                      <a:lnTo>
                        <a:pt x="1109" y="321"/>
                      </a:lnTo>
                      <a:lnTo>
                        <a:pt x="1037" y="297"/>
                      </a:lnTo>
                      <a:lnTo>
                        <a:pt x="960" y="281"/>
                      </a:lnTo>
                      <a:lnTo>
                        <a:pt x="881" y="275"/>
                      </a:lnTo>
                      <a:close/>
                      <a:moveTo>
                        <a:pt x="1277" y="252"/>
                      </a:moveTo>
                      <a:lnTo>
                        <a:pt x="1305" y="270"/>
                      </a:lnTo>
                      <a:lnTo>
                        <a:pt x="1342" y="298"/>
                      </a:lnTo>
                      <a:lnTo>
                        <a:pt x="1277" y="252"/>
                      </a:lnTo>
                      <a:close/>
                      <a:moveTo>
                        <a:pt x="1270" y="247"/>
                      </a:moveTo>
                      <a:lnTo>
                        <a:pt x="1277" y="252"/>
                      </a:lnTo>
                      <a:lnTo>
                        <a:pt x="1270" y="247"/>
                      </a:lnTo>
                      <a:close/>
                      <a:moveTo>
                        <a:pt x="461" y="90"/>
                      </a:moveTo>
                      <a:lnTo>
                        <a:pt x="465" y="104"/>
                      </a:lnTo>
                      <a:lnTo>
                        <a:pt x="463" y="104"/>
                      </a:lnTo>
                      <a:lnTo>
                        <a:pt x="461" y="90"/>
                      </a:lnTo>
                      <a:close/>
                      <a:moveTo>
                        <a:pt x="849" y="0"/>
                      </a:moveTo>
                      <a:lnTo>
                        <a:pt x="912" y="0"/>
                      </a:lnTo>
                      <a:lnTo>
                        <a:pt x="942" y="2"/>
                      </a:lnTo>
                      <a:lnTo>
                        <a:pt x="974" y="155"/>
                      </a:lnTo>
                      <a:lnTo>
                        <a:pt x="1035" y="166"/>
                      </a:lnTo>
                      <a:lnTo>
                        <a:pt x="1095" y="182"/>
                      </a:lnTo>
                      <a:lnTo>
                        <a:pt x="1187" y="55"/>
                      </a:lnTo>
                      <a:lnTo>
                        <a:pt x="1243" y="78"/>
                      </a:lnTo>
                      <a:lnTo>
                        <a:pt x="1298" y="104"/>
                      </a:lnTo>
                      <a:lnTo>
                        <a:pt x="1266" y="245"/>
                      </a:lnTo>
                      <a:lnTo>
                        <a:pt x="1270" y="247"/>
                      </a:lnTo>
                      <a:lnTo>
                        <a:pt x="1266" y="260"/>
                      </a:lnTo>
                      <a:lnTo>
                        <a:pt x="1317" y="293"/>
                      </a:lnTo>
                      <a:lnTo>
                        <a:pt x="1365" y="334"/>
                      </a:lnTo>
                      <a:lnTo>
                        <a:pt x="1498" y="254"/>
                      </a:lnTo>
                      <a:lnTo>
                        <a:pt x="1539" y="297"/>
                      </a:lnTo>
                      <a:lnTo>
                        <a:pt x="1576" y="341"/>
                      </a:lnTo>
                      <a:lnTo>
                        <a:pt x="1488" y="461"/>
                      </a:lnTo>
                      <a:lnTo>
                        <a:pt x="1493" y="468"/>
                      </a:lnTo>
                      <a:lnTo>
                        <a:pt x="1488" y="475"/>
                      </a:lnTo>
                      <a:lnTo>
                        <a:pt x="1520" y="526"/>
                      </a:lnTo>
                      <a:lnTo>
                        <a:pt x="1546" y="579"/>
                      </a:lnTo>
                      <a:lnTo>
                        <a:pt x="1703" y="561"/>
                      </a:lnTo>
                      <a:lnTo>
                        <a:pt x="1722" y="616"/>
                      </a:lnTo>
                      <a:lnTo>
                        <a:pt x="1736" y="671"/>
                      </a:lnTo>
                      <a:lnTo>
                        <a:pt x="1602" y="746"/>
                      </a:lnTo>
                      <a:lnTo>
                        <a:pt x="1602" y="752"/>
                      </a:lnTo>
                      <a:lnTo>
                        <a:pt x="1604" y="757"/>
                      </a:lnTo>
                      <a:lnTo>
                        <a:pt x="1604" y="761"/>
                      </a:lnTo>
                      <a:lnTo>
                        <a:pt x="1602" y="762"/>
                      </a:lnTo>
                      <a:lnTo>
                        <a:pt x="1609" y="819"/>
                      </a:lnTo>
                      <a:lnTo>
                        <a:pt x="1613" y="877"/>
                      </a:lnTo>
                      <a:lnTo>
                        <a:pt x="1761" y="923"/>
                      </a:lnTo>
                      <a:lnTo>
                        <a:pt x="1756" y="981"/>
                      </a:lnTo>
                      <a:lnTo>
                        <a:pt x="1747" y="1038"/>
                      </a:lnTo>
                      <a:lnTo>
                        <a:pt x="1588" y="1053"/>
                      </a:lnTo>
                      <a:lnTo>
                        <a:pt x="1572" y="1106"/>
                      </a:lnTo>
                      <a:lnTo>
                        <a:pt x="1553" y="1158"/>
                      </a:lnTo>
                      <a:lnTo>
                        <a:pt x="1557" y="1163"/>
                      </a:lnTo>
                      <a:lnTo>
                        <a:pt x="1553" y="1173"/>
                      </a:lnTo>
                      <a:lnTo>
                        <a:pt x="1666" y="1272"/>
                      </a:lnTo>
                      <a:lnTo>
                        <a:pt x="1638" y="1320"/>
                      </a:lnTo>
                      <a:lnTo>
                        <a:pt x="1602" y="1376"/>
                      </a:lnTo>
                      <a:lnTo>
                        <a:pt x="1453" y="1325"/>
                      </a:lnTo>
                      <a:lnTo>
                        <a:pt x="1417" y="1366"/>
                      </a:lnTo>
                      <a:lnTo>
                        <a:pt x="1381" y="1405"/>
                      </a:lnTo>
                      <a:lnTo>
                        <a:pt x="1386" y="1413"/>
                      </a:lnTo>
                      <a:lnTo>
                        <a:pt x="1381" y="1419"/>
                      </a:lnTo>
                      <a:lnTo>
                        <a:pt x="1440" y="1551"/>
                      </a:lnTo>
                      <a:lnTo>
                        <a:pt x="1442" y="1549"/>
                      </a:lnTo>
                      <a:lnTo>
                        <a:pt x="1393" y="1588"/>
                      </a:lnTo>
                      <a:lnTo>
                        <a:pt x="1336" y="1625"/>
                      </a:lnTo>
                      <a:lnTo>
                        <a:pt x="1220" y="1517"/>
                      </a:lnTo>
                      <a:lnTo>
                        <a:pt x="1175" y="1540"/>
                      </a:lnTo>
                      <a:lnTo>
                        <a:pt x="1125" y="1560"/>
                      </a:lnTo>
                      <a:lnTo>
                        <a:pt x="1125" y="1574"/>
                      </a:lnTo>
                      <a:lnTo>
                        <a:pt x="1127" y="1717"/>
                      </a:lnTo>
                      <a:lnTo>
                        <a:pt x="1062" y="1733"/>
                      </a:lnTo>
                      <a:lnTo>
                        <a:pt x="995" y="1745"/>
                      </a:lnTo>
                      <a:lnTo>
                        <a:pt x="932" y="1600"/>
                      </a:lnTo>
                      <a:lnTo>
                        <a:pt x="907" y="1600"/>
                      </a:lnTo>
                      <a:lnTo>
                        <a:pt x="881" y="1602"/>
                      </a:lnTo>
                      <a:lnTo>
                        <a:pt x="856" y="1600"/>
                      </a:lnTo>
                      <a:lnTo>
                        <a:pt x="829" y="1600"/>
                      </a:lnTo>
                      <a:lnTo>
                        <a:pt x="766" y="1745"/>
                      </a:lnTo>
                      <a:lnTo>
                        <a:pt x="701" y="1733"/>
                      </a:lnTo>
                      <a:lnTo>
                        <a:pt x="634" y="1717"/>
                      </a:lnTo>
                      <a:lnTo>
                        <a:pt x="636" y="1574"/>
                      </a:lnTo>
                      <a:lnTo>
                        <a:pt x="636" y="1560"/>
                      </a:lnTo>
                      <a:lnTo>
                        <a:pt x="586" y="1540"/>
                      </a:lnTo>
                      <a:lnTo>
                        <a:pt x="541" y="1517"/>
                      </a:lnTo>
                      <a:lnTo>
                        <a:pt x="425" y="1625"/>
                      </a:lnTo>
                      <a:lnTo>
                        <a:pt x="368" y="1588"/>
                      </a:lnTo>
                      <a:lnTo>
                        <a:pt x="319" y="1549"/>
                      </a:lnTo>
                      <a:lnTo>
                        <a:pt x="321" y="1551"/>
                      </a:lnTo>
                      <a:lnTo>
                        <a:pt x="381" y="1419"/>
                      </a:lnTo>
                      <a:lnTo>
                        <a:pt x="375" y="1413"/>
                      </a:lnTo>
                      <a:lnTo>
                        <a:pt x="381" y="1405"/>
                      </a:lnTo>
                      <a:lnTo>
                        <a:pt x="344" y="1366"/>
                      </a:lnTo>
                      <a:lnTo>
                        <a:pt x="308" y="1325"/>
                      </a:lnTo>
                      <a:lnTo>
                        <a:pt x="159" y="1376"/>
                      </a:lnTo>
                      <a:lnTo>
                        <a:pt x="125" y="1325"/>
                      </a:lnTo>
                      <a:lnTo>
                        <a:pt x="95" y="1272"/>
                      </a:lnTo>
                      <a:lnTo>
                        <a:pt x="208" y="1173"/>
                      </a:lnTo>
                      <a:lnTo>
                        <a:pt x="205" y="1163"/>
                      </a:lnTo>
                      <a:lnTo>
                        <a:pt x="90" y="1262"/>
                      </a:lnTo>
                      <a:lnTo>
                        <a:pt x="208" y="1158"/>
                      </a:lnTo>
                      <a:lnTo>
                        <a:pt x="189" y="1106"/>
                      </a:lnTo>
                      <a:lnTo>
                        <a:pt x="173" y="1053"/>
                      </a:lnTo>
                      <a:lnTo>
                        <a:pt x="14" y="1038"/>
                      </a:lnTo>
                      <a:lnTo>
                        <a:pt x="6" y="974"/>
                      </a:lnTo>
                      <a:lnTo>
                        <a:pt x="2" y="923"/>
                      </a:lnTo>
                      <a:lnTo>
                        <a:pt x="148" y="877"/>
                      </a:lnTo>
                      <a:lnTo>
                        <a:pt x="152" y="819"/>
                      </a:lnTo>
                      <a:lnTo>
                        <a:pt x="159" y="762"/>
                      </a:lnTo>
                      <a:lnTo>
                        <a:pt x="157" y="761"/>
                      </a:lnTo>
                      <a:lnTo>
                        <a:pt x="157" y="762"/>
                      </a:lnTo>
                      <a:lnTo>
                        <a:pt x="159" y="746"/>
                      </a:lnTo>
                      <a:lnTo>
                        <a:pt x="25" y="671"/>
                      </a:lnTo>
                      <a:lnTo>
                        <a:pt x="39" y="616"/>
                      </a:lnTo>
                      <a:lnTo>
                        <a:pt x="58" y="561"/>
                      </a:lnTo>
                      <a:lnTo>
                        <a:pt x="215" y="579"/>
                      </a:lnTo>
                      <a:lnTo>
                        <a:pt x="241" y="526"/>
                      </a:lnTo>
                      <a:lnTo>
                        <a:pt x="273" y="475"/>
                      </a:lnTo>
                      <a:lnTo>
                        <a:pt x="268" y="468"/>
                      </a:lnTo>
                      <a:lnTo>
                        <a:pt x="273" y="461"/>
                      </a:lnTo>
                      <a:lnTo>
                        <a:pt x="178" y="334"/>
                      </a:lnTo>
                      <a:lnTo>
                        <a:pt x="185" y="341"/>
                      </a:lnTo>
                      <a:lnTo>
                        <a:pt x="222" y="297"/>
                      </a:lnTo>
                      <a:lnTo>
                        <a:pt x="263" y="254"/>
                      </a:lnTo>
                      <a:lnTo>
                        <a:pt x="396" y="334"/>
                      </a:lnTo>
                      <a:lnTo>
                        <a:pt x="444" y="293"/>
                      </a:lnTo>
                      <a:lnTo>
                        <a:pt x="495" y="260"/>
                      </a:lnTo>
                      <a:lnTo>
                        <a:pt x="491" y="247"/>
                      </a:lnTo>
                      <a:lnTo>
                        <a:pt x="493" y="245"/>
                      </a:lnTo>
                      <a:lnTo>
                        <a:pt x="495" y="245"/>
                      </a:lnTo>
                      <a:lnTo>
                        <a:pt x="465" y="104"/>
                      </a:lnTo>
                      <a:lnTo>
                        <a:pt x="518" y="78"/>
                      </a:lnTo>
                      <a:lnTo>
                        <a:pt x="574" y="55"/>
                      </a:lnTo>
                      <a:lnTo>
                        <a:pt x="666" y="182"/>
                      </a:lnTo>
                      <a:lnTo>
                        <a:pt x="726" y="166"/>
                      </a:lnTo>
                      <a:lnTo>
                        <a:pt x="787" y="155"/>
                      </a:lnTo>
                      <a:lnTo>
                        <a:pt x="819" y="2"/>
                      </a:lnTo>
                      <a:lnTo>
                        <a:pt x="849" y="0"/>
                      </a:lnTo>
                      <a:close/>
                    </a:path>
                  </a:pathLst>
                </a:custGeom>
                <a:solidFill>
                  <a:srgbClr val="E7E6E6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FD5A346-F3DD-C246-B5AF-91ED45B7466E}"/>
                  </a:ext>
                </a:extLst>
              </p:cNvPr>
              <p:cNvGrpSpPr/>
              <p:nvPr/>
            </p:nvGrpSpPr>
            <p:grpSpPr>
              <a:xfrm>
                <a:off x="3198005" y="3553084"/>
                <a:ext cx="358151" cy="315999"/>
                <a:chOff x="9828212" y="609600"/>
                <a:chExt cx="1036373" cy="914400"/>
              </a:xfrm>
              <a:solidFill>
                <a:sysClr val="window" lastClr="FFFFFF"/>
              </a:solidFill>
            </p:grpSpPr>
            <p:sp>
              <p:nvSpPr>
                <p:cNvPr id="58" name="Freeform 100">
                  <a:extLst>
                    <a:ext uri="{FF2B5EF4-FFF2-40B4-BE49-F238E27FC236}">
                      <a16:creationId xmlns:a16="http://schemas.microsoft.com/office/drawing/2014/main" id="{0303DB7A-2F60-5645-9D3A-752A6F0E03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28212" y="609600"/>
                  <a:ext cx="851420" cy="869756"/>
                </a:xfrm>
                <a:custGeom>
                  <a:avLst/>
                  <a:gdLst/>
                  <a:ahLst/>
                  <a:cxnLst>
                    <a:cxn ang="0">
                      <a:pos x="428" y="335"/>
                    </a:cxn>
                    <a:cxn ang="0">
                      <a:pos x="341" y="417"/>
                    </a:cxn>
                    <a:cxn ang="0">
                      <a:pos x="305" y="523"/>
                    </a:cxn>
                    <a:cxn ang="0">
                      <a:pos x="328" y="649"/>
                    </a:cxn>
                    <a:cxn ang="0">
                      <a:pos x="402" y="737"/>
                    </a:cxn>
                    <a:cxn ang="0">
                      <a:pos x="506" y="781"/>
                    </a:cxn>
                    <a:cxn ang="0">
                      <a:pos x="630" y="767"/>
                    </a:cxn>
                    <a:cxn ang="0">
                      <a:pos x="733" y="689"/>
                    </a:cxn>
                    <a:cxn ang="0">
                      <a:pos x="779" y="566"/>
                    </a:cxn>
                    <a:cxn ang="0">
                      <a:pos x="756" y="437"/>
                    </a:cxn>
                    <a:cxn ang="0">
                      <a:pos x="671" y="343"/>
                    </a:cxn>
                    <a:cxn ang="0">
                      <a:pos x="555" y="305"/>
                    </a:cxn>
                    <a:cxn ang="0">
                      <a:pos x="640" y="15"/>
                    </a:cxn>
                    <a:cxn ang="0">
                      <a:pos x="675" y="67"/>
                    </a:cxn>
                    <a:cxn ang="0">
                      <a:pos x="709" y="129"/>
                    </a:cxn>
                    <a:cxn ang="0">
                      <a:pos x="785" y="112"/>
                    </a:cxn>
                    <a:cxn ang="0">
                      <a:pos x="860" y="104"/>
                    </a:cxn>
                    <a:cxn ang="0">
                      <a:pos x="942" y="172"/>
                    </a:cxn>
                    <a:cxn ang="0">
                      <a:pos x="986" y="242"/>
                    </a:cxn>
                    <a:cxn ang="0">
                      <a:pos x="966" y="313"/>
                    </a:cxn>
                    <a:cxn ang="0">
                      <a:pos x="943" y="345"/>
                    </a:cxn>
                    <a:cxn ang="0">
                      <a:pos x="963" y="393"/>
                    </a:cxn>
                    <a:cxn ang="0">
                      <a:pos x="993" y="407"/>
                    </a:cxn>
                    <a:cxn ang="0">
                      <a:pos x="1059" y="433"/>
                    </a:cxn>
                    <a:cxn ang="0">
                      <a:pos x="936" y="484"/>
                    </a:cxn>
                    <a:cxn ang="0">
                      <a:pos x="885" y="592"/>
                    </a:cxn>
                    <a:cxn ang="0">
                      <a:pos x="731" y="808"/>
                    </a:cxn>
                    <a:cxn ang="0">
                      <a:pos x="572" y="991"/>
                    </a:cxn>
                    <a:cxn ang="0">
                      <a:pos x="576" y="1090"/>
                    </a:cxn>
                    <a:cxn ang="0">
                      <a:pos x="463" y="1084"/>
                    </a:cxn>
                    <a:cxn ang="0">
                      <a:pos x="411" y="1034"/>
                    </a:cxn>
                    <a:cxn ang="0">
                      <a:pos x="402" y="977"/>
                    </a:cxn>
                    <a:cxn ang="0">
                      <a:pos x="368" y="956"/>
                    </a:cxn>
                    <a:cxn ang="0">
                      <a:pos x="343" y="946"/>
                    </a:cxn>
                    <a:cxn ang="0">
                      <a:pos x="317" y="963"/>
                    </a:cxn>
                    <a:cxn ang="0">
                      <a:pos x="251" y="990"/>
                    </a:cxn>
                    <a:cxn ang="0">
                      <a:pos x="158" y="931"/>
                    </a:cxn>
                    <a:cxn ang="0">
                      <a:pos x="98" y="839"/>
                    </a:cxn>
                    <a:cxn ang="0">
                      <a:pos x="125" y="767"/>
                    </a:cxn>
                    <a:cxn ang="0">
                      <a:pos x="139" y="734"/>
                    </a:cxn>
                    <a:cxn ang="0">
                      <a:pos x="113" y="680"/>
                    </a:cxn>
                    <a:cxn ang="0">
                      <a:pos x="64" y="677"/>
                    </a:cxn>
                    <a:cxn ang="0">
                      <a:pos x="10" y="636"/>
                    </a:cxn>
                    <a:cxn ang="0">
                      <a:pos x="18" y="440"/>
                    </a:cxn>
                    <a:cxn ang="0">
                      <a:pos x="76" y="409"/>
                    </a:cxn>
                    <a:cxn ang="0">
                      <a:pos x="121" y="391"/>
                    </a:cxn>
                    <a:cxn ang="0">
                      <a:pos x="139" y="348"/>
                    </a:cxn>
                    <a:cxn ang="0">
                      <a:pos x="129" y="324"/>
                    </a:cxn>
                    <a:cxn ang="0">
                      <a:pos x="97" y="264"/>
                    </a:cxn>
                    <a:cxn ang="0">
                      <a:pos x="128" y="188"/>
                    </a:cxn>
                    <a:cxn ang="0">
                      <a:pos x="220" y="106"/>
                    </a:cxn>
                    <a:cxn ang="0">
                      <a:pos x="293" y="107"/>
                    </a:cxn>
                    <a:cxn ang="0">
                      <a:pos x="341" y="142"/>
                    </a:cxn>
                    <a:cxn ang="0">
                      <a:pos x="407" y="97"/>
                    </a:cxn>
                    <a:cxn ang="0">
                      <a:pos x="419" y="41"/>
                    </a:cxn>
                  </a:cxnLst>
                  <a:rect l="0" t="0" r="r" b="b"/>
                  <a:pathLst>
                    <a:path w="1068" h="1091">
                      <a:moveTo>
                        <a:pt x="531" y="305"/>
                      </a:moveTo>
                      <a:lnTo>
                        <a:pt x="508" y="307"/>
                      </a:lnTo>
                      <a:lnTo>
                        <a:pt x="487" y="312"/>
                      </a:lnTo>
                      <a:lnTo>
                        <a:pt x="466" y="318"/>
                      </a:lnTo>
                      <a:lnTo>
                        <a:pt x="447" y="326"/>
                      </a:lnTo>
                      <a:lnTo>
                        <a:pt x="428" y="335"/>
                      </a:lnTo>
                      <a:lnTo>
                        <a:pt x="410" y="346"/>
                      </a:lnTo>
                      <a:lnTo>
                        <a:pt x="394" y="358"/>
                      </a:lnTo>
                      <a:lnTo>
                        <a:pt x="379" y="371"/>
                      </a:lnTo>
                      <a:lnTo>
                        <a:pt x="365" y="386"/>
                      </a:lnTo>
                      <a:lnTo>
                        <a:pt x="352" y="401"/>
                      </a:lnTo>
                      <a:lnTo>
                        <a:pt x="341" y="417"/>
                      </a:lnTo>
                      <a:lnTo>
                        <a:pt x="331" y="434"/>
                      </a:lnTo>
                      <a:lnTo>
                        <a:pt x="323" y="451"/>
                      </a:lnTo>
                      <a:lnTo>
                        <a:pt x="316" y="469"/>
                      </a:lnTo>
                      <a:lnTo>
                        <a:pt x="311" y="487"/>
                      </a:lnTo>
                      <a:lnTo>
                        <a:pt x="307" y="505"/>
                      </a:lnTo>
                      <a:lnTo>
                        <a:pt x="305" y="523"/>
                      </a:lnTo>
                      <a:lnTo>
                        <a:pt x="304" y="546"/>
                      </a:lnTo>
                      <a:lnTo>
                        <a:pt x="305" y="569"/>
                      </a:lnTo>
                      <a:lnTo>
                        <a:pt x="308" y="590"/>
                      </a:lnTo>
                      <a:lnTo>
                        <a:pt x="313" y="610"/>
                      </a:lnTo>
                      <a:lnTo>
                        <a:pt x="320" y="630"/>
                      </a:lnTo>
                      <a:lnTo>
                        <a:pt x="328" y="649"/>
                      </a:lnTo>
                      <a:lnTo>
                        <a:pt x="337" y="666"/>
                      </a:lnTo>
                      <a:lnTo>
                        <a:pt x="348" y="683"/>
                      </a:lnTo>
                      <a:lnTo>
                        <a:pt x="360" y="698"/>
                      </a:lnTo>
                      <a:lnTo>
                        <a:pt x="373" y="713"/>
                      </a:lnTo>
                      <a:lnTo>
                        <a:pt x="387" y="726"/>
                      </a:lnTo>
                      <a:lnTo>
                        <a:pt x="402" y="737"/>
                      </a:lnTo>
                      <a:lnTo>
                        <a:pt x="418" y="748"/>
                      </a:lnTo>
                      <a:lnTo>
                        <a:pt x="435" y="758"/>
                      </a:lnTo>
                      <a:lnTo>
                        <a:pt x="452" y="765"/>
                      </a:lnTo>
                      <a:lnTo>
                        <a:pt x="469" y="772"/>
                      </a:lnTo>
                      <a:lnTo>
                        <a:pt x="488" y="777"/>
                      </a:lnTo>
                      <a:lnTo>
                        <a:pt x="506" y="781"/>
                      </a:lnTo>
                      <a:lnTo>
                        <a:pt x="524" y="783"/>
                      </a:lnTo>
                      <a:lnTo>
                        <a:pt x="543" y="784"/>
                      </a:lnTo>
                      <a:lnTo>
                        <a:pt x="565" y="783"/>
                      </a:lnTo>
                      <a:lnTo>
                        <a:pt x="587" y="780"/>
                      </a:lnTo>
                      <a:lnTo>
                        <a:pt x="609" y="774"/>
                      </a:lnTo>
                      <a:lnTo>
                        <a:pt x="630" y="767"/>
                      </a:lnTo>
                      <a:lnTo>
                        <a:pt x="649" y="758"/>
                      </a:lnTo>
                      <a:lnTo>
                        <a:pt x="669" y="747"/>
                      </a:lnTo>
                      <a:lnTo>
                        <a:pt x="687" y="734"/>
                      </a:lnTo>
                      <a:lnTo>
                        <a:pt x="703" y="720"/>
                      </a:lnTo>
                      <a:lnTo>
                        <a:pt x="719" y="705"/>
                      </a:lnTo>
                      <a:lnTo>
                        <a:pt x="733" y="689"/>
                      </a:lnTo>
                      <a:lnTo>
                        <a:pt x="746" y="670"/>
                      </a:lnTo>
                      <a:lnTo>
                        <a:pt x="756" y="651"/>
                      </a:lnTo>
                      <a:lnTo>
                        <a:pt x="765" y="631"/>
                      </a:lnTo>
                      <a:lnTo>
                        <a:pt x="772" y="610"/>
                      </a:lnTo>
                      <a:lnTo>
                        <a:pt x="777" y="589"/>
                      </a:lnTo>
                      <a:lnTo>
                        <a:pt x="779" y="566"/>
                      </a:lnTo>
                      <a:lnTo>
                        <a:pt x="780" y="543"/>
                      </a:lnTo>
                      <a:lnTo>
                        <a:pt x="779" y="520"/>
                      </a:lnTo>
                      <a:lnTo>
                        <a:pt x="777" y="498"/>
                      </a:lnTo>
                      <a:lnTo>
                        <a:pt x="772" y="477"/>
                      </a:lnTo>
                      <a:lnTo>
                        <a:pt x="765" y="456"/>
                      </a:lnTo>
                      <a:lnTo>
                        <a:pt x="756" y="437"/>
                      </a:lnTo>
                      <a:lnTo>
                        <a:pt x="746" y="418"/>
                      </a:lnTo>
                      <a:lnTo>
                        <a:pt x="733" y="401"/>
                      </a:lnTo>
                      <a:lnTo>
                        <a:pt x="720" y="384"/>
                      </a:lnTo>
                      <a:lnTo>
                        <a:pt x="705" y="369"/>
                      </a:lnTo>
                      <a:lnTo>
                        <a:pt x="688" y="356"/>
                      </a:lnTo>
                      <a:lnTo>
                        <a:pt x="671" y="343"/>
                      </a:lnTo>
                      <a:lnTo>
                        <a:pt x="653" y="333"/>
                      </a:lnTo>
                      <a:lnTo>
                        <a:pt x="635" y="324"/>
                      </a:lnTo>
                      <a:lnTo>
                        <a:pt x="615" y="316"/>
                      </a:lnTo>
                      <a:lnTo>
                        <a:pt x="595" y="311"/>
                      </a:lnTo>
                      <a:lnTo>
                        <a:pt x="575" y="307"/>
                      </a:lnTo>
                      <a:lnTo>
                        <a:pt x="555" y="305"/>
                      </a:lnTo>
                      <a:lnTo>
                        <a:pt x="531" y="305"/>
                      </a:lnTo>
                      <a:close/>
                      <a:moveTo>
                        <a:pt x="475" y="0"/>
                      </a:moveTo>
                      <a:lnTo>
                        <a:pt x="610" y="0"/>
                      </a:lnTo>
                      <a:lnTo>
                        <a:pt x="621" y="4"/>
                      </a:lnTo>
                      <a:lnTo>
                        <a:pt x="631" y="9"/>
                      </a:lnTo>
                      <a:lnTo>
                        <a:pt x="640" y="15"/>
                      </a:lnTo>
                      <a:lnTo>
                        <a:pt x="649" y="21"/>
                      </a:lnTo>
                      <a:lnTo>
                        <a:pt x="656" y="28"/>
                      </a:lnTo>
                      <a:lnTo>
                        <a:pt x="663" y="36"/>
                      </a:lnTo>
                      <a:lnTo>
                        <a:pt x="668" y="45"/>
                      </a:lnTo>
                      <a:lnTo>
                        <a:pt x="673" y="56"/>
                      </a:lnTo>
                      <a:lnTo>
                        <a:pt x="675" y="67"/>
                      </a:lnTo>
                      <a:lnTo>
                        <a:pt x="677" y="84"/>
                      </a:lnTo>
                      <a:lnTo>
                        <a:pt x="679" y="102"/>
                      </a:lnTo>
                      <a:lnTo>
                        <a:pt x="679" y="119"/>
                      </a:lnTo>
                      <a:lnTo>
                        <a:pt x="690" y="122"/>
                      </a:lnTo>
                      <a:lnTo>
                        <a:pt x="699" y="125"/>
                      </a:lnTo>
                      <a:lnTo>
                        <a:pt x="709" y="129"/>
                      </a:lnTo>
                      <a:lnTo>
                        <a:pt x="727" y="137"/>
                      </a:lnTo>
                      <a:lnTo>
                        <a:pt x="746" y="147"/>
                      </a:lnTo>
                      <a:lnTo>
                        <a:pt x="754" y="137"/>
                      </a:lnTo>
                      <a:lnTo>
                        <a:pt x="763" y="128"/>
                      </a:lnTo>
                      <a:lnTo>
                        <a:pt x="774" y="119"/>
                      </a:lnTo>
                      <a:lnTo>
                        <a:pt x="785" y="112"/>
                      </a:lnTo>
                      <a:lnTo>
                        <a:pt x="796" y="106"/>
                      </a:lnTo>
                      <a:lnTo>
                        <a:pt x="809" y="102"/>
                      </a:lnTo>
                      <a:lnTo>
                        <a:pt x="822" y="100"/>
                      </a:lnTo>
                      <a:lnTo>
                        <a:pt x="835" y="99"/>
                      </a:lnTo>
                      <a:lnTo>
                        <a:pt x="847" y="101"/>
                      </a:lnTo>
                      <a:lnTo>
                        <a:pt x="860" y="104"/>
                      </a:lnTo>
                      <a:lnTo>
                        <a:pt x="872" y="109"/>
                      </a:lnTo>
                      <a:lnTo>
                        <a:pt x="884" y="117"/>
                      </a:lnTo>
                      <a:lnTo>
                        <a:pt x="899" y="130"/>
                      </a:lnTo>
                      <a:lnTo>
                        <a:pt x="914" y="143"/>
                      </a:lnTo>
                      <a:lnTo>
                        <a:pt x="928" y="158"/>
                      </a:lnTo>
                      <a:lnTo>
                        <a:pt x="942" y="172"/>
                      </a:lnTo>
                      <a:lnTo>
                        <a:pt x="957" y="186"/>
                      </a:lnTo>
                      <a:lnTo>
                        <a:pt x="965" y="196"/>
                      </a:lnTo>
                      <a:lnTo>
                        <a:pt x="973" y="206"/>
                      </a:lnTo>
                      <a:lnTo>
                        <a:pt x="979" y="218"/>
                      </a:lnTo>
                      <a:lnTo>
                        <a:pt x="983" y="230"/>
                      </a:lnTo>
                      <a:lnTo>
                        <a:pt x="986" y="242"/>
                      </a:lnTo>
                      <a:lnTo>
                        <a:pt x="986" y="255"/>
                      </a:lnTo>
                      <a:lnTo>
                        <a:pt x="986" y="267"/>
                      </a:lnTo>
                      <a:lnTo>
                        <a:pt x="983" y="279"/>
                      </a:lnTo>
                      <a:lnTo>
                        <a:pt x="979" y="291"/>
                      </a:lnTo>
                      <a:lnTo>
                        <a:pt x="973" y="303"/>
                      </a:lnTo>
                      <a:lnTo>
                        <a:pt x="966" y="313"/>
                      </a:lnTo>
                      <a:lnTo>
                        <a:pt x="956" y="323"/>
                      </a:lnTo>
                      <a:lnTo>
                        <a:pt x="952" y="327"/>
                      </a:lnTo>
                      <a:lnTo>
                        <a:pt x="948" y="331"/>
                      </a:lnTo>
                      <a:lnTo>
                        <a:pt x="945" y="335"/>
                      </a:lnTo>
                      <a:lnTo>
                        <a:pt x="943" y="340"/>
                      </a:lnTo>
                      <a:lnTo>
                        <a:pt x="943" y="345"/>
                      </a:lnTo>
                      <a:lnTo>
                        <a:pt x="945" y="351"/>
                      </a:lnTo>
                      <a:lnTo>
                        <a:pt x="949" y="357"/>
                      </a:lnTo>
                      <a:lnTo>
                        <a:pt x="953" y="365"/>
                      </a:lnTo>
                      <a:lnTo>
                        <a:pt x="957" y="375"/>
                      </a:lnTo>
                      <a:lnTo>
                        <a:pt x="960" y="384"/>
                      </a:lnTo>
                      <a:lnTo>
                        <a:pt x="963" y="393"/>
                      </a:lnTo>
                      <a:lnTo>
                        <a:pt x="965" y="399"/>
                      </a:lnTo>
                      <a:lnTo>
                        <a:pt x="967" y="403"/>
                      </a:lnTo>
                      <a:lnTo>
                        <a:pt x="971" y="406"/>
                      </a:lnTo>
                      <a:lnTo>
                        <a:pt x="976" y="408"/>
                      </a:lnTo>
                      <a:lnTo>
                        <a:pt x="982" y="408"/>
                      </a:lnTo>
                      <a:lnTo>
                        <a:pt x="993" y="407"/>
                      </a:lnTo>
                      <a:lnTo>
                        <a:pt x="1005" y="408"/>
                      </a:lnTo>
                      <a:lnTo>
                        <a:pt x="1017" y="410"/>
                      </a:lnTo>
                      <a:lnTo>
                        <a:pt x="1029" y="413"/>
                      </a:lnTo>
                      <a:lnTo>
                        <a:pt x="1040" y="418"/>
                      </a:lnTo>
                      <a:lnTo>
                        <a:pt x="1050" y="424"/>
                      </a:lnTo>
                      <a:lnTo>
                        <a:pt x="1059" y="433"/>
                      </a:lnTo>
                      <a:lnTo>
                        <a:pt x="1068" y="442"/>
                      </a:lnTo>
                      <a:lnTo>
                        <a:pt x="1030" y="453"/>
                      </a:lnTo>
                      <a:lnTo>
                        <a:pt x="993" y="462"/>
                      </a:lnTo>
                      <a:lnTo>
                        <a:pt x="958" y="473"/>
                      </a:lnTo>
                      <a:lnTo>
                        <a:pt x="947" y="478"/>
                      </a:lnTo>
                      <a:lnTo>
                        <a:pt x="936" y="484"/>
                      </a:lnTo>
                      <a:lnTo>
                        <a:pt x="926" y="491"/>
                      </a:lnTo>
                      <a:lnTo>
                        <a:pt x="918" y="499"/>
                      </a:lnTo>
                      <a:lnTo>
                        <a:pt x="911" y="509"/>
                      </a:lnTo>
                      <a:lnTo>
                        <a:pt x="905" y="519"/>
                      </a:lnTo>
                      <a:lnTo>
                        <a:pt x="900" y="532"/>
                      </a:lnTo>
                      <a:lnTo>
                        <a:pt x="885" y="592"/>
                      </a:lnTo>
                      <a:lnTo>
                        <a:pt x="870" y="653"/>
                      </a:lnTo>
                      <a:lnTo>
                        <a:pt x="867" y="664"/>
                      </a:lnTo>
                      <a:lnTo>
                        <a:pt x="863" y="674"/>
                      </a:lnTo>
                      <a:lnTo>
                        <a:pt x="857" y="683"/>
                      </a:lnTo>
                      <a:lnTo>
                        <a:pt x="850" y="691"/>
                      </a:lnTo>
                      <a:lnTo>
                        <a:pt x="731" y="808"/>
                      </a:lnTo>
                      <a:lnTo>
                        <a:pt x="614" y="927"/>
                      </a:lnTo>
                      <a:lnTo>
                        <a:pt x="603" y="939"/>
                      </a:lnTo>
                      <a:lnTo>
                        <a:pt x="593" y="951"/>
                      </a:lnTo>
                      <a:lnTo>
                        <a:pt x="584" y="964"/>
                      </a:lnTo>
                      <a:lnTo>
                        <a:pt x="578" y="977"/>
                      </a:lnTo>
                      <a:lnTo>
                        <a:pt x="572" y="991"/>
                      </a:lnTo>
                      <a:lnTo>
                        <a:pt x="569" y="1006"/>
                      </a:lnTo>
                      <a:lnTo>
                        <a:pt x="567" y="1021"/>
                      </a:lnTo>
                      <a:lnTo>
                        <a:pt x="567" y="1037"/>
                      </a:lnTo>
                      <a:lnTo>
                        <a:pt x="569" y="1054"/>
                      </a:lnTo>
                      <a:lnTo>
                        <a:pt x="572" y="1071"/>
                      </a:lnTo>
                      <a:lnTo>
                        <a:pt x="576" y="1090"/>
                      </a:lnTo>
                      <a:lnTo>
                        <a:pt x="554" y="1091"/>
                      </a:lnTo>
                      <a:lnTo>
                        <a:pt x="532" y="1091"/>
                      </a:lnTo>
                      <a:lnTo>
                        <a:pt x="511" y="1091"/>
                      </a:lnTo>
                      <a:lnTo>
                        <a:pt x="490" y="1090"/>
                      </a:lnTo>
                      <a:lnTo>
                        <a:pt x="476" y="1087"/>
                      </a:lnTo>
                      <a:lnTo>
                        <a:pt x="463" y="1084"/>
                      </a:lnTo>
                      <a:lnTo>
                        <a:pt x="451" y="1078"/>
                      </a:lnTo>
                      <a:lnTo>
                        <a:pt x="440" y="1071"/>
                      </a:lnTo>
                      <a:lnTo>
                        <a:pt x="430" y="1063"/>
                      </a:lnTo>
                      <a:lnTo>
                        <a:pt x="422" y="1054"/>
                      </a:lnTo>
                      <a:lnTo>
                        <a:pt x="416" y="1044"/>
                      </a:lnTo>
                      <a:lnTo>
                        <a:pt x="411" y="1034"/>
                      </a:lnTo>
                      <a:lnTo>
                        <a:pt x="409" y="1023"/>
                      </a:lnTo>
                      <a:lnTo>
                        <a:pt x="408" y="1012"/>
                      </a:lnTo>
                      <a:lnTo>
                        <a:pt x="408" y="1002"/>
                      </a:lnTo>
                      <a:lnTo>
                        <a:pt x="407" y="993"/>
                      </a:lnTo>
                      <a:lnTo>
                        <a:pt x="405" y="984"/>
                      </a:lnTo>
                      <a:lnTo>
                        <a:pt x="402" y="977"/>
                      </a:lnTo>
                      <a:lnTo>
                        <a:pt x="398" y="971"/>
                      </a:lnTo>
                      <a:lnTo>
                        <a:pt x="393" y="966"/>
                      </a:lnTo>
                      <a:lnTo>
                        <a:pt x="386" y="962"/>
                      </a:lnTo>
                      <a:lnTo>
                        <a:pt x="378" y="958"/>
                      </a:lnTo>
                      <a:lnTo>
                        <a:pt x="368" y="956"/>
                      </a:lnTo>
                      <a:lnTo>
                        <a:pt x="368" y="956"/>
                      </a:lnTo>
                      <a:lnTo>
                        <a:pt x="367" y="955"/>
                      </a:lnTo>
                      <a:lnTo>
                        <a:pt x="367" y="955"/>
                      </a:lnTo>
                      <a:lnTo>
                        <a:pt x="359" y="951"/>
                      </a:lnTo>
                      <a:lnTo>
                        <a:pt x="353" y="949"/>
                      </a:lnTo>
                      <a:lnTo>
                        <a:pt x="348" y="947"/>
                      </a:lnTo>
                      <a:lnTo>
                        <a:pt x="343" y="946"/>
                      </a:lnTo>
                      <a:lnTo>
                        <a:pt x="339" y="946"/>
                      </a:lnTo>
                      <a:lnTo>
                        <a:pt x="336" y="947"/>
                      </a:lnTo>
                      <a:lnTo>
                        <a:pt x="332" y="949"/>
                      </a:lnTo>
                      <a:lnTo>
                        <a:pt x="328" y="953"/>
                      </a:lnTo>
                      <a:lnTo>
                        <a:pt x="323" y="957"/>
                      </a:lnTo>
                      <a:lnTo>
                        <a:pt x="317" y="963"/>
                      </a:lnTo>
                      <a:lnTo>
                        <a:pt x="308" y="971"/>
                      </a:lnTo>
                      <a:lnTo>
                        <a:pt x="297" y="978"/>
                      </a:lnTo>
                      <a:lnTo>
                        <a:pt x="286" y="983"/>
                      </a:lnTo>
                      <a:lnTo>
                        <a:pt x="275" y="987"/>
                      </a:lnTo>
                      <a:lnTo>
                        <a:pt x="263" y="989"/>
                      </a:lnTo>
                      <a:lnTo>
                        <a:pt x="251" y="990"/>
                      </a:lnTo>
                      <a:lnTo>
                        <a:pt x="239" y="988"/>
                      </a:lnTo>
                      <a:lnTo>
                        <a:pt x="227" y="985"/>
                      </a:lnTo>
                      <a:lnTo>
                        <a:pt x="216" y="981"/>
                      </a:lnTo>
                      <a:lnTo>
                        <a:pt x="206" y="973"/>
                      </a:lnTo>
                      <a:lnTo>
                        <a:pt x="182" y="953"/>
                      </a:lnTo>
                      <a:lnTo>
                        <a:pt x="158" y="931"/>
                      </a:lnTo>
                      <a:lnTo>
                        <a:pt x="136" y="908"/>
                      </a:lnTo>
                      <a:lnTo>
                        <a:pt x="115" y="885"/>
                      </a:lnTo>
                      <a:lnTo>
                        <a:pt x="108" y="875"/>
                      </a:lnTo>
                      <a:lnTo>
                        <a:pt x="103" y="864"/>
                      </a:lnTo>
                      <a:lnTo>
                        <a:pt x="99" y="852"/>
                      </a:lnTo>
                      <a:lnTo>
                        <a:pt x="98" y="839"/>
                      </a:lnTo>
                      <a:lnTo>
                        <a:pt x="98" y="826"/>
                      </a:lnTo>
                      <a:lnTo>
                        <a:pt x="101" y="813"/>
                      </a:lnTo>
                      <a:lnTo>
                        <a:pt x="105" y="800"/>
                      </a:lnTo>
                      <a:lnTo>
                        <a:pt x="110" y="788"/>
                      </a:lnTo>
                      <a:lnTo>
                        <a:pt x="117" y="777"/>
                      </a:lnTo>
                      <a:lnTo>
                        <a:pt x="125" y="767"/>
                      </a:lnTo>
                      <a:lnTo>
                        <a:pt x="135" y="757"/>
                      </a:lnTo>
                      <a:lnTo>
                        <a:pt x="139" y="753"/>
                      </a:lnTo>
                      <a:lnTo>
                        <a:pt x="141" y="749"/>
                      </a:lnTo>
                      <a:lnTo>
                        <a:pt x="142" y="745"/>
                      </a:lnTo>
                      <a:lnTo>
                        <a:pt x="141" y="740"/>
                      </a:lnTo>
                      <a:lnTo>
                        <a:pt x="139" y="734"/>
                      </a:lnTo>
                      <a:lnTo>
                        <a:pt x="132" y="720"/>
                      </a:lnTo>
                      <a:lnTo>
                        <a:pt x="126" y="707"/>
                      </a:lnTo>
                      <a:lnTo>
                        <a:pt x="121" y="692"/>
                      </a:lnTo>
                      <a:lnTo>
                        <a:pt x="119" y="686"/>
                      </a:lnTo>
                      <a:lnTo>
                        <a:pt x="117" y="683"/>
                      </a:lnTo>
                      <a:lnTo>
                        <a:pt x="113" y="680"/>
                      </a:lnTo>
                      <a:lnTo>
                        <a:pt x="108" y="679"/>
                      </a:lnTo>
                      <a:lnTo>
                        <a:pt x="103" y="679"/>
                      </a:lnTo>
                      <a:lnTo>
                        <a:pt x="93" y="679"/>
                      </a:lnTo>
                      <a:lnTo>
                        <a:pt x="83" y="679"/>
                      </a:lnTo>
                      <a:lnTo>
                        <a:pt x="73" y="678"/>
                      </a:lnTo>
                      <a:lnTo>
                        <a:pt x="64" y="677"/>
                      </a:lnTo>
                      <a:lnTo>
                        <a:pt x="52" y="673"/>
                      </a:lnTo>
                      <a:lnTo>
                        <a:pt x="42" y="668"/>
                      </a:lnTo>
                      <a:lnTo>
                        <a:pt x="32" y="662"/>
                      </a:lnTo>
                      <a:lnTo>
                        <a:pt x="24" y="654"/>
                      </a:lnTo>
                      <a:lnTo>
                        <a:pt x="17" y="646"/>
                      </a:lnTo>
                      <a:lnTo>
                        <a:pt x="10" y="636"/>
                      </a:lnTo>
                      <a:lnTo>
                        <a:pt x="5" y="626"/>
                      </a:lnTo>
                      <a:lnTo>
                        <a:pt x="0" y="615"/>
                      </a:lnTo>
                      <a:lnTo>
                        <a:pt x="0" y="472"/>
                      </a:lnTo>
                      <a:lnTo>
                        <a:pt x="5" y="460"/>
                      </a:lnTo>
                      <a:lnTo>
                        <a:pt x="11" y="449"/>
                      </a:lnTo>
                      <a:lnTo>
                        <a:pt x="18" y="440"/>
                      </a:lnTo>
                      <a:lnTo>
                        <a:pt x="25" y="431"/>
                      </a:lnTo>
                      <a:lnTo>
                        <a:pt x="34" y="423"/>
                      </a:lnTo>
                      <a:lnTo>
                        <a:pt x="43" y="418"/>
                      </a:lnTo>
                      <a:lnTo>
                        <a:pt x="53" y="413"/>
                      </a:lnTo>
                      <a:lnTo>
                        <a:pt x="64" y="410"/>
                      </a:lnTo>
                      <a:lnTo>
                        <a:pt x="76" y="409"/>
                      </a:lnTo>
                      <a:lnTo>
                        <a:pt x="87" y="409"/>
                      </a:lnTo>
                      <a:lnTo>
                        <a:pt x="96" y="407"/>
                      </a:lnTo>
                      <a:lnTo>
                        <a:pt x="104" y="405"/>
                      </a:lnTo>
                      <a:lnTo>
                        <a:pt x="111" y="401"/>
                      </a:lnTo>
                      <a:lnTo>
                        <a:pt x="117" y="397"/>
                      </a:lnTo>
                      <a:lnTo>
                        <a:pt x="121" y="391"/>
                      </a:lnTo>
                      <a:lnTo>
                        <a:pt x="126" y="384"/>
                      </a:lnTo>
                      <a:lnTo>
                        <a:pt x="129" y="377"/>
                      </a:lnTo>
                      <a:lnTo>
                        <a:pt x="133" y="368"/>
                      </a:lnTo>
                      <a:lnTo>
                        <a:pt x="136" y="360"/>
                      </a:lnTo>
                      <a:lnTo>
                        <a:pt x="138" y="354"/>
                      </a:lnTo>
                      <a:lnTo>
                        <a:pt x="139" y="348"/>
                      </a:lnTo>
                      <a:lnTo>
                        <a:pt x="140" y="344"/>
                      </a:lnTo>
                      <a:lnTo>
                        <a:pt x="140" y="340"/>
                      </a:lnTo>
                      <a:lnTo>
                        <a:pt x="139" y="337"/>
                      </a:lnTo>
                      <a:lnTo>
                        <a:pt x="137" y="333"/>
                      </a:lnTo>
                      <a:lnTo>
                        <a:pt x="134" y="329"/>
                      </a:lnTo>
                      <a:lnTo>
                        <a:pt x="129" y="324"/>
                      </a:lnTo>
                      <a:lnTo>
                        <a:pt x="123" y="318"/>
                      </a:lnTo>
                      <a:lnTo>
                        <a:pt x="115" y="308"/>
                      </a:lnTo>
                      <a:lnTo>
                        <a:pt x="108" y="298"/>
                      </a:lnTo>
                      <a:lnTo>
                        <a:pt x="103" y="287"/>
                      </a:lnTo>
                      <a:lnTo>
                        <a:pt x="100" y="275"/>
                      </a:lnTo>
                      <a:lnTo>
                        <a:pt x="97" y="264"/>
                      </a:lnTo>
                      <a:lnTo>
                        <a:pt x="97" y="252"/>
                      </a:lnTo>
                      <a:lnTo>
                        <a:pt x="98" y="240"/>
                      </a:lnTo>
                      <a:lnTo>
                        <a:pt x="101" y="229"/>
                      </a:lnTo>
                      <a:lnTo>
                        <a:pt x="106" y="217"/>
                      </a:lnTo>
                      <a:lnTo>
                        <a:pt x="112" y="207"/>
                      </a:lnTo>
                      <a:lnTo>
                        <a:pt x="128" y="188"/>
                      </a:lnTo>
                      <a:lnTo>
                        <a:pt x="145" y="170"/>
                      </a:lnTo>
                      <a:lnTo>
                        <a:pt x="162" y="152"/>
                      </a:lnTo>
                      <a:lnTo>
                        <a:pt x="197" y="118"/>
                      </a:lnTo>
                      <a:lnTo>
                        <a:pt x="204" y="112"/>
                      </a:lnTo>
                      <a:lnTo>
                        <a:pt x="212" y="109"/>
                      </a:lnTo>
                      <a:lnTo>
                        <a:pt x="220" y="106"/>
                      </a:lnTo>
                      <a:lnTo>
                        <a:pt x="233" y="103"/>
                      </a:lnTo>
                      <a:lnTo>
                        <a:pt x="246" y="101"/>
                      </a:lnTo>
                      <a:lnTo>
                        <a:pt x="258" y="101"/>
                      </a:lnTo>
                      <a:lnTo>
                        <a:pt x="270" y="101"/>
                      </a:lnTo>
                      <a:lnTo>
                        <a:pt x="282" y="104"/>
                      </a:lnTo>
                      <a:lnTo>
                        <a:pt x="293" y="107"/>
                      </a:lnTo>
                      <a:lnTo>
                        <a:pt x="304" y="113"/>
                      </a:lnTo>
                      <a:lnTo>
                        <a:pt x="314" y="121"/>
                      </a:lnTo>
                      <a:lnTo>
                        <a:pt x="324" y="130"/>
                      </a:lnTo>
                      <a:lnTo>
                        <a:pt x="329" y="136"/>
                      </a:lnTo>
                      <a:lnTo>
                        <a:pt x="335" y="140"/>
                      </a:lnTo>
                      <a:lnTo>
                        <a:pt x="341" y="142"/>
                      </a:lnTo>
                      <a:lnTo>
                        <a:pt x="347" y="142"/>
                      </a:lnTo>
                      <a:lnTo>
                        <a:pt x="354" y="140"/>
                      </a:lnTo>
                      <a:lnTo>
                        <a:pt x="372" y="131"/>
                      </a:lnTo>
                      <a:lnTo>
                        <a:pt x="383" y="126"/>
                      </a:lnTo>
                      <a:lnTo>
                        <a:pt x="407" y="118"/>
                      </a:lnTo>
                      <a:lnTo>
                        <a:pt x="407" y="97"/>
                      </a:lnTo>
                      <a:lnTo>
                        <a:pt x="406" y="86"/>
                      </a:lnTo>
                      <a:lnTo>
                        <a:pt x="407" y="77"/>
                      </a:lnTo>
                      <a:lnTo>
                        <a:pt x="408" y="67"/>
                      </a:lnTo>
                      <a:lnTo>
                        <a:pt x="411" y="58"/>
                      </a:lnTo>
                      <a:lnTo>
                        <a:pt x="414" y="49"/>
                      </a:lnTo>
                      <a:lnTo>
                        <a:pt x="419" y="41"/>
                      </a:lnTo>
                      <a:lnTo>
                        <a:pt x="426" y="33"/>
                      </a:lnTo>
                      <a:lnTo>
                        <a:pt x="434" y="25"/>
                      </a:lnTo>
                      <a:lnTo>
                        <a:pt x="444" y="19"/>
                      </a:lnTo>
                      <a:lnTo>
                        <a:pt x="47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Freeform 101">
                  <a:extLst>
                    <a:ext uri="{FF2B5EF4-FFF2-40B4-BE49-F238E27FC236}">
                      <a16:creationId xmlns:a16="http://schemas.microsoft.com/office/drawing/2014/main" id="{5EFC29E9-846E-5C40-A37A-C657D796BDF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23279" y="980303"/>
                  <a:ext cx="541306" cy="543697"/>
                </a:xfrm>
                <a:custGeom>
                  <a:avLst/>
                  <a:gdLst/>
                  <a:ahLst/>
                  <a:cxnLst>
                    <a:cxn ang="0">
                      <a:pos x="121" y="523"/>
                    </a:cxn>
                    <a:cxn ang="0">
                      <a:pos x="107" y="539"/>
                    </a:cxn>
                    <a:cxn ang="0">
                      <a:pos x="110" y="561"/>
                    </a:cxn>
                    <a:cxn ang="0">
                      <a:pos x="125" y="575"/>
                    </a:cxn>
                    <a:cxn ang="0">
                      <a:pos x="143" y="573"/>
                    </a:cxn>
                    <a:cxn ang="0">
                      <a:pos x="158" y="558"/>
                    </a:cxn>
                    <a:cxn ang="0">
                      <a:pos x="161" y="540"/>
                    </a:cxn>
                    <a:cxn ang="0">
                      <a:pos x="147" y="524"/>
                    </a:cxn>
                    <a:cxn ang="0">
                      <a:pos x="319" y="343"/>
                    </a:cxn>
                    <a:cxn ang="0">
                      <a:pos x="305" y="349"/>
                    </a:cxn>
                    <a:cxn ang="0">
                      <a:pos x="177" y="477"/>
                    </a:cxn>
                    <a:cxn ang="0">
                      <a:pos x="173" y="490"/>
                    </a:cxn>
                    <a:cxn ang="0">
                      <a:pos x="180" y="503"/>
                    </a:cxn>
                    <a:cxn ang="0">
                      <a:pos x="194" y="508"/>
                    </a:cxn>
                    <a:cxn ang="0">
                      <a:pos x="207" y="499"/>
                    </a:cxn>
                    <a:cxn ang="0">
                      <a:pos x="333" y="373"/>
                    </a:cxn>
                    <a:cxn ang="0">
                      <a:pos x="333" y="355"/>
                    </a:cxn>
                    <a:cxn ang="0">
                      <a:pos x="319" y="343"/>
                    </a:cxn>
                    <a:cxn ang="0">
                      <a:pos x="540" y="2"/>
                    </a:cxn>
                    <a:cxn ang="0">
                      <a:pos x="564" y="17"/>
                    </a:cxn>
                    <a:cxn ang="0">
                      <a:pos x="570" y="34"/>
                    </a:cxn>
                    <a:cxn ang="0">
                      <a:pos x="504" y="104"/>
                    </a:cxn>
                    <a:cxn ang="0">
                      <a:pos x="489" y="130"/>
                    </a:cxn>
                    <a:cxn ang="0">
                      <a:pos x="488" y="156"/>
                    </a:cxn>
                    <a:cxn ang="0">
                      <a:pos x="500" y="179"/>
                    </a:cxn>
                    <a:cxn ang="0">
                      <a:pos x="526" y="194"/>
                    </a:cxn>
                    <a:cxn ang="0">
                      <a:pos x="549" y="194"/>
                    </a:cxn>
                    <a:cxn ang="0">
                      <a:pos x="569" y="182"/>
                    </a:cxn>
                    <a:cxn ang="0">
                      <a:pos x="634" y="118"/>
                    </a:cxn>
                    <a:cxn ang="0">
                      <a:pos x="650" y="109"/>
                    </a:cxn>
                    <a:cxn ang="0">
                      <a:pos x="664" y="117"/>
                    </a:cxn>
                    <a:cxn ang="0">
                      <a:pos x="676" y="135"/>
                    </a:cxn>
                    <a:cxn ang="0">
                      <a:pos x="679" y="177"/>
                    </a:cxn>
                    <a:cxn ang="0">
                      <a:pos x="645" y="301"/>
                    </a:cxn>
                    <a:cxn ang="0">
                      <a:pos x="633" y="327"/>
                    </a:cxn>
                    <a:cxn ang="0">
                      <a:pos x="613" y="344"/>
                    </a:cxn>
                    <a:cxn ang="0">
                      <a:pos x="556" y="359"/>
                    </a:cxn>
                    <a:cxn ang="0">
                      <a:pos x="470" y="380"/>
                    </a:cxn>
                    <a:cxn ang="0">
                      <a:pos x="442" y="396"/>
                    </a:cxn>
                    <a:cxn ang="0">
                      <a:pos x="192" y="647"/>
                    </a:cxn>
                    <a:cxn ang="0">
                      <a:pos x="176" y="660"/>
                    </a:cxn>
                    <a:cxn ang="0">
                      <a:pos x="110" y="682"/>
                    </a:cxn>
                    <a:cxn ang="0">
                      <a:pos x="84" y="677"/>
                    </a:cxn>
                    <a:cxn ang="0">
                      <a:pos x="43" y="655"/>
                    </a:cxn>
                    <a:cxn ang="0">
                      <a:pos x="15" y="623"/>
                    </a:cxn>
                    <a:cxn ang="0">
                      <a:pos x="1" y="583"/>
                    </a:cxn>
                    <a:cxn ang="0">
                      <a:pos x="4" y="541"/>
                    </a:cxn>
                    <a:cxn ang="0">
                      <a:pos x="24" y="500"/>
                    </a:cxn>
                    <a:cxn ang="0">
                      <a:pos x="202" y="320"/>
                    </a:cxn>
                    <a:cxn ang="0">
                      <a:pos x="283" y="237"/>
                    </a:cxn>
                    <a:cxn ang="0">
                      <a:pos x="306" y="188"/>
                    </a:cxn>
                    <a:cxn ang="0">
                      <a:pos x="324" y="109"/>
                    </a:cxn>
                    <a:cxn ang="0">
                      <a:pos x="339" y="61"/>
                    </a:cxn>
                    <a:cxn ang="0">
                      <a:pos x="358" y="44"/>
                    </a:cxn>
                    <a:cxn ang="0">
                      <a:pos x="421" y="25"/>
                    </a:cxn>
                    <a:cxn ang="0">
                      <a:pos x="522" y="0"/>
                    </a:cxn>
                  </a:cxnLst>
                  <a:rect l="0" t="0" r="r" b="b"/>
                  <a:pathLst>
                    <a:path w="679" h="682">
                      <a:moveTo>
                        <a:pt x="134" y="520"/>
                      </a:moveTo>
                      <a:lnTo>
                        <a:pt x="127" y="521"/>
                      </a:lnTo>
                      <a:lnTo>
                        <a:pt x="121" y="523"/>
                      </a:lnTo>
                      <a:lnTo>
                        <a:pt x="115" y="527"/>
                      </a:lnTo>
                      <a:lnTo>
                        <a:pt x="110" y="532"/>
                      </a:lnTo>
                      <a:lnTo>
                        <a:pt x="107" y="539"/>
                      </a:lnTo>
                      <a:lnTo>
                        <a:pt x="106" y="546"/>
                      </a:lnTo>
                      <a:lnTo>
                        <a:pt x="107" y="553"/>
                      </a:lnTo>
                      <a:lnTo>
                        <a:pt x="110" y="561"/>
                      </a:lnTo>
                      <a:lnTo>
                        <a:pt x="114" y="567"/>
                      </a:lnTo>
                      <a:lnTo>
                        <a:pt x="119" y="572"/>
                      </a:lnTo>
                      <a:lnTo>
                        <a:pt x="125" y="575"/>
                      </a:lnTo>
                      <a:lnTo>
                        <a:pt x="132" y="576"/>
                      </a:lnTo>
                      <a:lnTo>
                        <a:pt x="138" y="576"/>
                      </a:lnTo>
                      <a:lnTo>
                        <a:pt x="143" y="573"/>
                      </a:lnTo>
                      <a:lnTo>
                        <a:pt x="149" y="569"/>
                      </a:lnTo>
                      <a:lnTo>
                        <a:pt x="155" y="564"/>
                      </a:lnTo>
                      <a:lnTo>
                        <a:pt x="158" y="558"/>
                      </a:lnTo>
                      <a:lnTo>
                        <a:pt x="161" y="552"/>
                      </a:lnTo>
                      <a:lnTo>
                        <a:pt x="162" y="546"/>
                      </a:lnTo>
                      <a:lnTo>
                        <a:pt x="161" y="540"/>
                      </a:lnTo>
                      <a:lnTo>
                        <a:pt x="158" y="534"/>
                      </a:lnTo>
                      <a:lnTo>
                        <a:pt x="153" y="529"/>
                      </a:lnTo>
                      <a:lnTo>
                        <a:pt x="147" y="524"/>
                      </a:lnTo>
                      <a:lnTo>
                        <a:pt x="141" y="521"/>
                      </a:lnTo>
                      <a:lnTo>
                        <a:pt x="134" y="520"/>
                      </a:lnTo>
                      <a:close/>
                      <a:moveTo>
                        <a:pt x="319" y="343"/>
                      </a:moveTo>
                      <a:lnTo>
                        <a:pt x="315" y="343"/>
                      </a:lnTo>
                      <a:lnTo>
                        <a:pt x="310" y="345"/>
                      </a:lnTo>
                      <a:lnTo>
                        <a:pt x="305" y="349"/>
                      </a:lnTo>
                      <a:lnTo>
                        <a:pt x="301" y="353"/>
                      </a:lnTo>
                      <a:lnTo>
                        <a:pt x="239" y="415"/>
                      </a:lnTo>
                      <a:lnTo>
                        <a:pt x="177" y="477"/>
                      </a:lnTo>
                      <a:lnTo>
                        <a:pt x="175" y="481"/>
                      </a:lnTo>
                      <a:lnTo>
                        <a:pt x="173" y="485"/>
                      </a:lnTo>
                      <a:lnTo>
                        <a:pt x="173" y="490"/>
                      </a:lnTo>
                      <a:lnTo>
                        <a:pt x="173" y="494"/>
                      </a:lnTo>
                      <a:lnTo>
                        <a:pt x="176" y="499"/>
                      </a:lnTo>
                      <a:lnTo>
                        <a:pt x="180" y="503"/>
                      </a:lnTo>
                      <a:lnTo>
                        <a:pt x="184" y="507"/>
                      </a:lnTo>
                      <a:lnTo>
                        <a:pt x="188" y="512"/>
                      </a:lnTo>
                      <a:lnTo>
                        <a:pt x="194" y="508"/>
                      </a:lnTo>
                      <a:lnTo>
                        <a:pt x="199" y="505"/>
                      </a:lnTo>
                      <a:lnTo>
                        <a:pt x="204" y="503"/>
                      </a:lnTo>
                      <a:lnTo>
                        <a:pt x="207" y="499"/>
                      </a:lnTo>
                      <a:lnTo>
                        <a:pt x="267" y="439"/>
                      </a:lnTo>
                      <a:lnTo>
                        <a:pt x="328" y="380"/>
                      </a:lnTo>
                      <a:lnTo>
                        <a:pt x="333" y="373"/>
                      </a:lnTo>
                      <a:lnTo>
                        <a:pt x="335" y="367"/>
                      </a:lnTo>
                      <a:lnTo>
                        <a:pt x="336" y="361"/>
                      </a:lnTo>
                      <a:lnTo>
                        <a:pt x="333" y="355"/>
                      </a:lnTo>
                      <a:lnTo>
                        <a:pt x="329" y="349"/>
                      </a:lnTo>
                      <a:lnTo>
                        <a:pt x="324" y="345"/>
                      </a:lnTo>
                      <a:lnTo>
                        <a:pt x="319" y="343"/>
                      </a:lnTo>
                      <a:close/>
                      <a:moveTo>
                        <a:pt x="522" y="0"/>
                      </a:moveTo>
                      <a:lnTo>
                        <a:pt x="531" y="0"/>
                      </a:lnTo>
                      <a:lnTo>
                        <a:pt x="540" y="2"/>
                      </a:lnTo>
                      <a:lnTo>
                        <a:pt x="549" y="5"/>
                      </a:lnTo>
                      <a:lnTo>
                        <a:pt x="556" y="11"/>
                      </a:lnTo>
                      <a:lnTo>
                        <a:pt x="564" y="17"/>
                      </a:lnTo>
                      <a:lnTo>
                        <a:pt x="568" y="23"/>
                      </a:lnTo>
                      <a:lnTo>
                        <a:pt x="570" y="28"/>
                      </a:lnTo>
                      <a:lnTo>
                        <a:pt x="570" y="34"/>
                      </a:lnTo>
                      <a:lnTo>
                        <a:pt x="568" y="39"/>
                      </a:lnTo>
                      <a:lnTo>
                        <a:pt x="563" y="45"/>
                      </a:lnTo>
                      <a:lnTo>
                        <a:pt x="504" y="104"/>
                      </a:lnTo>
                      <a:lnTo>
                        <a:pt x="497" y="112"/>
                      </a:lnTo>
                      <a:lnTo>
                        <a:pt x="492" y="121"/>
                      </a:lnTo>
                      <a:lnTo>
                        <a:pt x="489" y="130"/>
                      </a:lnTo>
                      <a:lnTo>
                        <a:pt x="486" y="139"/>
                      </a:lnTo>
                      <a:lnTo>
                        <a:pt x="486" y="147"/>
                      </a:lnTo>
                      <a:lnTo>
                        <a:pt x="488" y="156"/>
                      </a:lnTo>
                      <a:lnTo>
                        <a:pt x="490" y="164"/>
                      </a:lnTo>
                      <a:lnTo>
                        <a:pt x="495" y="172"/>
                      </a:lnTo>
                      <a:lnTo>
                        <a:pt x="500" y="179"/>
                      </a:lnTo>
                      <a:lnTo>
                        <a:pt x="508" y="185"/>
                      </a:lnTo>
                      <a:lnTo>
                        <a:pt x="516" y="190"/>
                      </a:lnTo>
                      <a:lnTo>
                        <a:pt x="526" y="194"/>
                      </a:lnTo>
                      <a:lnTo>
                        <a:pt x="534" y="196"/>
                      </a:lnTo>
                      <a:lnTo>
                        <a:pt x="542" y="195"/>
                      </a:lnTo>
                      <a:lnTo>
                        <a:pt x="549" y="194"/>
                      </a:lnTo>
                      <a:lnTo>
                        <a:pt x="556" y="191"/>
                      </a:lnTo>
                      <a:lnTo>
                        <a:pt x="562" y="187"/>
                      </a:lnTo>
                      <a:lnTo>
                        <a:pt x="569" y="182"/>
                      </a:lnTo>
                      <a:lnTo>
                        <a:pt x="575" y="177"/>
                      </a:lnTo>
                      <a:lnTo>
                        <a:pt x="627" y="125"/>
                      </a:lnTo>
                      <a:lnTo>
                        <a:pt x="634" y="118"/>
                      </a:lnTo>
                      <a:lnTo>
                        <a:pt x="640" y="113"/>
                      </a:lnTo>
                      <a:lnTo>
                        <a:pt x="646" y="110"/>
                      </a:lnTo>
                      <a:lnTo>
                        <a:pt x="650" y="109"/>
                      </a:lnTo>
                      <a:lnTo>
                        <a:pt x="655" y="109"/>
                      </a:lnTo>
                      <a:lnTo>
                        <a:pt x="660" y="112"/>
                      </a:lnTo>
                      <a:lnTo>
                        <a:pt x="664" y="117"/>
                      </a:lnTo>
                      <a:lnTo>
                        <a:pt x="669" y="123"/>
                      </a:lnTo>
                      <a:lnTo>
                        <a:pt x="674" y="132"/>
                      </a:lnTo>
                      <a:lnTo>
                        <a:pt x="676" y="135"/>
                      </a:lnTo>
                      <a:lnTo>
                        <a:pt x="679" y="139"/>
                      </a:lnTo>
                      <a:lnTo>
                        <a:pt x="679" y="176"/>
                      </a:lnTo>
                      <a:lnTo>
                        <a:pt x="679" y="177"/>
                      </a:lnTo>
                      <a:lnTo>
                        <a:pt x="677" y="177"/>
                      </a:lnTo>
                      <a:lnTo>
                        <a:pt x="676" y="178"/>
                      </a:lnTo>
                      <a:lnTo>
                        <a:pt x="645" y="301"/>
                      </a:lnTo>
                      <a:lnTo>
                        <a:pt x="642" y="310"/>
                      </a:lnTo>
                      <a:lnTo>
                        <a:pt x="638" y="319"/>
                      </a:lnTo>
                      <a:lnTo>
                        <a:pt x="633" y="327"/>
                      </a:lnTo>
                      <a:lnTo>
                        <a:pt x="627" y="334"/>
                      </a:lnTo>
                      <a:lnTo>
                        <a:pt x="621" y="339"/>
                      </a:lnTo>
                      <a:lnTo>
                        <a:pt x="613" y="344"/>
                      </a:lnTo>
                      <a:lnTo>
                        <a:pt x="604" y="348"/>
                      </a:lnTo>
                      <a:lnTo>
                        <a:pt x="594" y="351"/>
                      </a:lnTo>
                      <a:lnTo>
                        <a:pt x="556" y="359"/>
                      </a:lnTo>
                      <a:lnTo>
                        <a:pt x="519" y="368"/>
                      </a:lnTo>
                      <a:lnTo>
                        <a:pt x="481" y="377"/>
                      </a:lnTo>
                      <a:lnTo>
                        <a:pt x="470" y="380"/>
                      </a:lnTo>
                      <a:lnTo>
                        <a:pt x="460" y="385"/>
                      </a:lnTo>
                      <a:lnTo>
                        <a:pt x="451" y="390"/>
                      </a:lnTo>
                      <a:lnTo>
                        <a:pt x="442" y="396"/>
                      </a:lnTo>
                      <a:lnTo>
                        <a:pt x="434" y="404"/>
                      </a:lnTo>
                      <a:lnTo>
                        <a:pt x="313" y="526"/>
                      </a:lnTo>
                      <a:lnTo>
                        <a:pt x="192" y="647"/>
                      </a:lnTo>
                      <a:lnTo>
                        <a:pt x="187" y="652"/>
                      </a:lnTo>
                      <a:lnTo>
                        <a:pt x="181" y="656"/>
                      </a:lnTo>
                      <a:lnTo>
                        <a:pt x="176" y="660"/>
                      </a:lnTo>
                      <a:lnTo>
                        <a:pt x="147" y="671"/>
                      </a:lnTo>
                      <a:lnTo>
                        <a:pt x="117" y="682"/>
                      </a:lnTo>
                      <a:lnTo>
                        <a:pt x="110" y="682"/>
                      </a:lnTo>
                      <a:lnTo>
                        <a:pt x="101" y="680"/>
                      </a:lnTo>
                      <a:lnTo>
                        <a:pt x="92" y="679"/>
                      </a:lnTo>
                      <a:lnTo>
                        <a:pt x="84" y="677"/>
                      </a:lnTo>
                      <a:lnTo>
                        <a:pt x="69" y="671"/>
                      </a:lnTo>
                      <a:lnTo>
                        <a:pt x="55" y="664"/>
                      </a:lnTo>
                      <a:lnTo>
                        <a:pt x="43" y="655"/>
                      </a:lnTo>
                      <a:lnTo>
                        <a:pt x="32" y="645"/>
                      </a:lnTo>
                      <a:lnTo>
                        <a:pt x="23" y="635"/>
                      </a:lnTo>
                      <a:lnTo>
                        <a:pt x="15" y="623"/>
                      </a:lnTo>
                      <a:lnTo>
                        <a:pt x="9" y="610"/>
                      </a:lnTo>
                      <a:lnTo>
                        <a:pt x="4" y="597"/>
                      </a:lnTo>
                      <a:lnTo>
                        <a:pt x="1" y="583"/>
                      </a:lnTo>
                      <a:lnTo>
                        <a:pt x="0" y="569"/>
                      </a:lnTo>
                      <a:lnTo>
                        <a:pt x="1" y="555"/>
                      </a:lnTo>
                      <a:lnTo>
                        <a:pt x="4" y="541"/>
                      </a:lnTo>
                      <a:lnTo>
                        <a:pt x="8" y="527"/>
                      </a:lnTo>
                      <a:lnTo>
                        <a:pt x="15" y="513"/>
                      </a:lnTo>
                      <a:lnTo>
                        <a:pt x="24" y="500"/>
                      </a:lnTo>
                      <a:lnTo>
                        <a:pt x="35" y="487"/>
                      </a:lnTo>
                      <a:lnTo>
                        <a:pt x="146" y="375"/>
                      </a:lnTo>
                      <a:lnTo>
                        <a:pt x="202" y="320"/>
                      </a:lnTo>
                      <a:lnTo>
                        <a:pt x="258" y="265"/>
                      </a:lnTo>
                      <a:lnTo>
                        <a:pt x="272" y="251"/>
                      </a:lnTo>
                      <a:lnTo>
                        <a:pt x="283" y="237"/>
                      </a:lnTo>
                      <a:lnTo>
                        <a:pt x="292" y="221"/>
                      </a:lnTo>
                      <a:lnTo>
                        <a:pt x="300" y="205"/>
                      </a:lnTo>
                      <a:lnTo>
                        <a:pt x="306" y="188"/>
                      </a:lnTo>
                      <a:lnTo>
                        <a:pt x="310" y="169"/>
                      </a:lnTo>
                      <a:lnTo>
                        <a:pt x="316" y="139"/>
                      </a:lnTo>
                      <a:lnTo>
                        <a:pt x="324" y="109"/>
                      </a:lnTo>
                      <a:lnTo>
                        <a:pt x="332" y="78"/>
                      </a:lnTo>
                      <a:lnTo>
                        <a:pt x="335" y="69"/>
                      </a:lnTo>
                      <a:lnTo>
                        <a:pt x="339" y="61"/>
                      </a:lnTo>
                      <a:lnTo>
                        <a:pt x="344" y="54"/>
                      </a:lnTo>
                      <a:lnTo>
                        <a:pt x="351" y="48"/>
                      </a:lnTo>
                      <a:lnTo>
                        <a:pt x="358" y="44"/>
                      </a:lnTo>
                      <a:lnTo>
                        <a:pt x="366" y="40"/>
                      </a:lnTo>
                      <a:lnTo>
                        <a:pt x="375" y="37"/>
                      </a:lnTo>
                      <a:lnTo>
                        <a:pt x="421" y="25"/>
                      </a:lnTo>
                      <a:lnTo>
                        <a:pt x="466" y="13"/>
                      </a:lnTo>
                      <a:lnTo>
                        <a:pt x="512" y="1"/>
                      </a:lnTo>
                      <a:lnTo>
                        <a:pt x="52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340F3A9-03DF-3943-A37E-04FCEEE887A2}"/>
              </a:ext>
            </a:extLst>
          </p:cNvPr>
          <p:cNvCxnSpPr>
            <a:cxnSpLocks/>
          </p:cNvCxnSpPr>
          <p:nvPr/>
        </p:nvCxnSpPr>
        <p:spPr>
          <a:xfrm>
            <a:off x="1235802" y="2408566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22F488F-E9BD-EE42-82A2-4F85206591CD}"/>
              </a:ext>
            </a:extLst>
          </p:cNvPr>
          <p:cNvCxnSpPr>
            <a:cxnSpLocks/>
          </p:cNvCxnSpPr>
          <p:nvPr/>
        </p:nvCxnSpPr>
        <p:spPr>
          <a:xfrm>
            <a:off x="3508711" y="242190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63D91A-7778-2443-AA11-0751DEB4FB6D}"/>
              </a:ext>
            </a:extLst>
          </p:cNvPr>
          <p:cNvGrpSpPr/>
          <p:nvPr/>
        </p:nvGrpSpPr>
        <p:grpSpPr>
          <a:xfrm>
            <a:off x="7449676" y="1938699"/>
            <a:ext cx="1824424" cy="1075896"/>
            <a:chOff x="621804" y="2924944"/>
            <a:chExt cx="3104850" cy="1830987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2E5B4CA-8A4B-E44C-9B91-9D35CC7B6B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15739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41621F-A13B-7140-9281-FAE630FABF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3675046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36A29D8-A29F-FD40-A7D3-7B8E6494E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4192694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1220432-CA01-444A-AFA4-6363714B1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2924944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A00556E-5D55-2947-B0B4-15F24448F3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443833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63C752C-4E69-6447-BCE7-255F59D98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3962722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5993717-8EEA-7249-BB69-A33E770BC3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4481611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DC7FA15-DC39-EE47-A034-76C494CFE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22692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72E6853-1ADD-8342-A463-8B86DE6518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3745813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51F128B-C7B1-F946-AD81-3483B92FD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4264702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A1A97CF-79FF-DA4C-987B-100CE6424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459022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D640CA3-8BAE-3044-A3EF-2ABA429DA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3976670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40FE66A-C8A9-6E47-8BB1-6F94C5D843EF}"/>
                </a:ext>
              </a:extLst>
            </p:cNvPr>
            <p:cNvCxnSpPr>
              <a:cxnSpLocks/>
              <a:stCxn id="65" idx="6"/>
              <a:endCxn id="68" idx="2"/>
            </p:cNvCxnSpPr>
            <p:nvPr/>
          </p:nvCxnSpPr>
          <p:spPr>
            <a:xfrm flipV="1">
              <a:off x="896124" y="3062104"/>
              <a:ext cx="669190" cy="23245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3E29083-D91C-AA4F-9076-7F89664E1DF1}"/>
                </a:ext>
              </a:extLst>
            </p:cNvPr>
            <p:cNvCxnSpPr>
              <a:cxnSpLocks/>
              <a:stCxn id="65" idx="6"/>
              <a:endCxn id="69" idx="2"/>
            </p:cNvCxnSpPr>
            <p:nvPr/>
          </p:nvCxnSpPr>
          <p:spPr>
            <a:xfrm>
              <a:off x="896124" y="3294558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993091C-1A93-7F4B-AAB9-998E124A658F}"/>
                </a:ext>
              </a:extLst>
            </p:cNvPr>
            <p:cNvCxnSpPr>
              <a:cxnSpLocks/>
              <a:stCxn id="65" idx="6"/>
              <a:endCxn id="70" idx="2"/>
            </p:cNvCxnSpPr>
            <p:nvPr/>
          </p:nvCxnSpPr>
          <p:spPr>
            <a:xfrm>
              <a:off x="896124" y="3294558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B9D9D80-A3A7-A546-94C5-69A0372E479A}"/>
                </a:ext>
              </a:extLst>
            </p:cNvPr>
            <p:cNvCxnSpPr>
              <a:cxnSpLocks/>
              <a:stCxn id="67" idx="6"/>
              <a:endCxn id="69" idx="2"/>
            </p:cNvCxnSpPr>
            <p:nvPr/>
          </p:nvCxnSpPr>
          <p:spPr>
            <a:xfrm flipV="1">
              <a:off x="896124" y="3580993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15A88C-28B6-4441-A6A5-A1EE11E8DA7A}"/>
                </a:ext>
              </a:extLst>
            </p:cNvPr>
            <p:cNvCxnSpPr>
              <a:cxnSpLocks/>
              <a:stCxn id="67" idx="6"/>
              <a:endCxn id="70" idx="2"/>
            </p:cNvCxnSpPr>
            <p:nvPr/>
          </p:nvCxnSpPr>
          <p:spPr>
            <a:xfrm flipV="1">
              <a:off x="896124" y="4099882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DE479C7-9B3C-DE41-A682-045528803508}"/>
                </a:ext>
              </a:extLst>
            </p:cNvPr>
            <p:cNvCxnSpPr>
              <a:cxnSpLocks/>
              <a:stCxn id="67" idx="6"/>
              <a:endCxn id="71" idx="2"/>
            </p:cNvCxnSpPr>
            <p:nvPr/>
          </p:nvCxnSpPr>
          <p:spPr>
            <a:xfrm>
              <a:off x="896124" y="4329854"/>
              <a:ext cx="669190" cy="28891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93660AE-E090-584D-9832-206406C6116E}"/>
                </a:ext>
              </a:extLst>
            </p:cNvPr>
            <p:cNvCxnSpPr>
              <a:cxnSpLocks/>
              <a:stCxn id="66" idx="6"/>
              <a:endCxn id="68" idx="2"/>
            </p:cNvCxnSpPr>
            <p:nvPr/>
          </p:nvCxnSpPr>
          <p:spPr>
            <a:xfrm flipV="1">
              <a:off x="896124" y="3062104"/>
              <a:ext cx="669190" cy="7501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93A5BA7-85AC-1C4F-877A-58576CF70BBD}"/>
                </a:ext>
              </a:extLst>
            </p:cNvPr>
            <p:cNvCxnSpPr>
              <a:cxnSpLocks/>
              <a:stCxn id="66" idx="6"/>
              <a:endCxn id="71" idx="2"/>
            </p:cNvCxnSpPr>
            <p:nvPr/>
          </p:nvCxnSpPr>
          <p:spPr>
            <a:xfrm>
              <a:off x="896124" y="3812206"/>
              <a:ext cx="669190" cy="80656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5D3FD27-6606-0D46-B471-EE39457E436A}"/>
                </a:ext>
              </a:extLst>
            </p:cNvPr>
            <p:cNvCxnSpPr>
              <a:cxnSpLocks/>
              <a:stCxn id="68" idx="6"/>
              <a:endCxn id="72" idx="2"/>
            </p:cNvCxnSpPr>
            <p:nvPr/>
          </p:nvCxnSpPr>
          <p:spPr>
            <a:xfrm>
              <a:off x="1839634" y="3062104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48D4C0-B768-864C-84DE-B7E472B63C26}"/>
                </a:ext>
              </a:extLst>
            </p:cNvPr>
            <p:cNvCxnSpPr>
              <a:cxnSpLocks/>
              <a:stCxn id="69" idx="6"/>
              <a:endCxn id="72" idx="2"/>
            </p:cNvCxnSpPr>
            <p:nvPr/>
          </p:nvCxnSpPr>
          <p:spPr>
            <a:xfrm flipV="1">
              <a:off x="1839634" y="3364084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20A4C88-E2C8-1E41-8FB1-B10D0C5FC651}"/>
                </a:ext>
              </a:extLst>
            </p:cNvPr>
            <p:cNvCxnSpPr>
              <a:cxnSpLocks/>
              <a:stCxn id="69" idx="6"/>
              <a:endCxn id="73" idx="2"/>
            </p:cNvCxnSpPr>
            <p:nvPr/>
          </p:nvCxnSpPr>
          <p:spPr>
            <a:xfrm>
              <a:off x="1839634" y="3580993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86A23C7-1D4D-3A4B-B1C4-3DDA3BAC96CE}"/>
                </a:ext>
              </a:extLst>
            </p:cNvPr>
            <p:cNvCxnSpPr>
              <a:cxnSpLocks/>
              <a:stCxn id="70" idx="6"/>
              <a:endCxn id="73" idx="2"/>
            </p:cNvCxnSpPr>
            <p:nvPr/>
          </p:nvCxnSpPr>
          <p:spPr>
            <a:xfrm flipV="1">
              <a:off x="1839634" y="3882973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70422-E80E-BC42-BCB4-FC4B1A4499CA}"/>
                </a:ext>
              </a:extLst>
            </p:cNvPr>
            <p:cNvCxnSpPr>
              <a:cxnSpLocks/>
              <a:stCxn id="70" idx="6"/>
              <a:endCxn id="74" idx="2"/>
            </p:cNvCxnSpPr>
            <p:nvPr/>
          </p:nvCxnSpPr>
          <p:spPr>
            <a:xfrm>
              <a:off x="1839634" y="4099882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C145256-B0F2-7C48-8B8A-AFDF27FDA8EB}"/>
                </a:ext>
              </a:extLst>
            </p:cNvPr>
            <p:cNvCxnSpPr>
              <a:cxnSpLocks/>
              <a:stCxn id="71" idx="6"/>
              <a:endCxn id="74" idx="2"/>
            </p:cNvCxnSpPr>
            <p:nvPr/>
          </p:nvCxnSpPr>
          <p:spPr>
            <a:xfrm flipV="1">
              <a:off x="1839634" y="4401862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E4D7DA5-FBD0-174A-BC55-9C96A186658D}"/>
                </a:ext>
              </a:extLst>
            </p:cNvPr>
            <p:cNvCxnSpPr>
              <a:cxnSpLocks/>
              <a:stCxn id="72" idx="6"/>
              <a:endCxn id="75" idx="2"/>
            </p:cNvCxnSpPr>
            <p:nvPr/>
          </p:nvCxnSpPr>
          <p:spPr>
            <a:xfrm>
              <a:off x="2783144" y="3364084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EB73AD6-CB46-9A4C-998E-D6DB302E4D4F}"/>
                </a:ext>
              </a:extLst>
            </p:cNvPr>
            <p:cNvCxnSpPr>
              <a:cxnSpLocks/>
              <a:stCxn id="73" idx="6"/>
              <a:endCxn id="75" idx="2"/>
            </p:cNvCxnSpPr>
            <p:nvPr/>
          </p:nvCxnSpPr>
          <p:spPr>
            <a:xfrm flipV="1">
              <a:off x="2783144" y="3596182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3BC775E-FB86-D649-9428-5BF3E098183A}"/>
                </a:ext>
              </a:extLst>
            </p:cNvPr>
            <p:cNvCxnSpPr>
              <a:cxnSpLocks/>
              <a:stCxn id="76" idx="2"/>
              <a:endCxn id="73" idx="6"/>
            </p:cNvCxnSpPr>
            <p:nvPr/>
          </p:nvCxnSpPr>
          <p:spPr>
            <a:xfrm flipH="1" flipV="1">
              <a:off x="2783144" y="3882973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8BBDEF4-D8E9-4E4C-B922-0724E53697B3}"/>
                </a:ext>
              </a:extLst>
            </p:cNvPr>
            <p:cNvCxnSpPr>
              <a:cxnSpLocks/>
              <a:stCxn id="74" idx="6"/>
              <a:endCxn id="76" idx="2"/>
            </p:cNvCxnSpPr>
            <p:nvPr/>
          </p:nvCxnSpPr>
          <p:spPr>
            <a:xfrm flipV="1">
              <a:off x="2783144" y="4113830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0A5CC22-1E08-6B4D-A231-AABC537147DE}"/>
              </a:ext>
            </a:extLst>
          </p:cNvPr>
          <p:cNvSpPr txBox="1"/>
          <p:nvPr/>
        </p:nvSpPr>
        <p:spPr>
          <a:xfrm>
            <a:off x="7497290" y="92252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7990B14-CE23-2542-A895-6D53D3B3F176}"/>
              </a:ext>
            </a:extLst>
          </p:cNvPr>
          <p:cNvSpPr txBox="1"/>
          <p:nvPr/>
        </p:nvSpPr>
        <p:spPr>
          <a:xfrm>
            <a:off x="117995" y="211153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326C50DB-92D9-AB47-95D7-A7EFE7492E2A}"/>
              </a:ext>
            </a:extLst>
          </p:cNvPr>
          <p:cNvGrpSpPr/>
          <p:nvPr/>
        </p:nvGrpSpPr>
        <p:grpSpPr>
          <a:xfrm>
            <a:off x="4115925" y="1401037"/>
            <a:ext cx="2462948" cy="1924703"/>
            <a:chOff x="5878388" y="2359349"/>
            <a:chExt cx="3672408" cy="2869851"/>
          </a:xfrm>
        </p:grpSpPr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FD9C6FB2-0CCE-664A-8046-176352ED7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178089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EBBB555-0E49-DB4D-B5C9-B67E4378D8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695737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8AD8CF4D-FA95-A84B-A57C-18C4ED307C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4213385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BB5BF23F-A733-E247-88F6-2955D10A2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359349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5DBA5064-4D3C-DB47-88BE-DB314C4293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87823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AF82D92D-5319-5A4A-A24B-242A54929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39712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00594FB2-13B3-304E-A043-3BACAC26DE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916016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6FBB8E62-BD51-8247-B935-DA6D964ED7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434905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AE23F2F7-DBFC-C341-A05F-71393B1B7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95379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3C3B681B-B78E-EB4B-849A-4798C83A1E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36043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077C09B-C0CC-AE49-881C-0B01C31873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87932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24723017-DEF6-C249-9DC9-BCB45A006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39821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2FCF2D5D-E6D0-264B-B4F5-497AC77E1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91710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996A63A1-5D4D-5B40-8E9E-5A22CC14E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435992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D728ED38-FCCC-4A45-A2A7-89C70AF09B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954880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A4164B0D-616E-9B4E-8348-8AAEA9981A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427913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B296C74-03FD-B14B-A1AC-166059485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945561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6993A071-FD98-D24E-9A63-750823A50EC1}"/>
                </a:ext>
              </a:extLst>
            </p:cNvPr>
            <p:cNvCxnSpPr>
              <a:cxnSpLocks/>
              <a:stCxn id="302" idx="6"/>
              <a:endCxn id="305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BBA6BDA0-AC74-E44E-B318-258EA35C2533}"/>
                </a:ext>
              </a:extLst>
            </p:cNvPr>
            <p:cNvCxnSpPr>
              <a:cxnSpLocks/>
              <a:stCxn id="302" idx="6"/>
              <a:endCxn id="306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290027E-DB9C-4E4D-A579-C06C465B0BB5}"/>
                </a:ext>
              </a:extLst>
            </p:cNvPr>
            <p:cNvCxnSpPr>
              <a:cxnSpLocks/>
              <a:stCxn id="302" idx="6"/>
              <a:endCxn id="307" idx="2"/>
            </p:cNvCxnSpPr>
            <p:nvPr/>
          </p:nvCxnSpPr>
          <p:spPr>
            <a:xfrm>
              <a:off x="6152708" y="3315249"/>
              <a:ext cx="876708" cy="21903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F591B5A6-6601-5F4E-B310-7808E0D835D2}"/>
                </a:ext>
              </a:extLst>
            </p:cNvPr>
            <p:cNvCxnSpPr>
              <a:cxnSpLocks/>
              <a:stCxn id="302" idx="6"/>
              <a:endCxn id="308" idx="2"/>
            </p:cNvCxnSpPr>
            <p:nvPr/>
          </p:nvCxnSpPr>
          <p:spPr>
            <a:xfrm>
              <a:off x="6152708" y="3315249"/>
              <a:ext cx="876708" cy="73792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DEBDEAE-B9DE-D24B-9C79-47E821D03EBA}"/>
                </a:ext>
              </a:extLst>
            </p:cNvPr>
            <p:cNvCxnSpPr>
              <a:cxnSpLocks/>
              <a:stCxn id="302" idx="6"/>
              <a:endCxn id="309" idx="2"/>
            </p:cNvCxnSpPr>
            <p:nvPr/>
          </p:nvCxnSpPr>
          <p:spPr>
            <a:xfrm>
              <a:off x="6152708" y="3315249"/>
              <a:ext cx="876708" cy="125681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C93D7695-CC54-AF4C-A871-86A7676D9FC9}"/>
                </a:ext>
              </a:extLst>
            </p:cNvPr>
            <p:cNvCxnSpPr>
              <a:cxnSpLocks/>
              <a:stCxn id="302" idx="6"/>
              <a:endCxn id="310" idx="2"/>
            </p:cNvCxnSpPr>
            <p:nvPr/>
          </p:nvCxnSpPr>
          <p:spPr>
            <a:xfrm>
              <a:off x="6152708" y="3315249"/>
              <a:ext cx="876708" cy="177570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C75032E-F0F3-2B49-95C1-5E06E2668044}"/>
                </a:ext>
              </a:extLst>
            </p:cNvPr>
            <p:cNvCxnSpPr>
              <a:cxnSpLocks/>
              <a:stCxn id="303" idx="6"/>
              <a:endCxn id="305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55220AF4-F69C-8841-82FA-53495D990F93}"/>
                </a:ext>
              </a:extLst>
            </p:cNvPr>
            <p:cNvCxnSpPr>
              <a:cxnSpLocks/>
              <a:stCxn id="303" idx="6"/>
              <a:endCxn id="306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15267B38-2882-204F-B10E-D31CAC623924}"/>
                </a:ext>
              </a:extLst>
            </p:cNvPr>
            <p:cNvCxnSpPr>
              <a:cxnSpLocks/>
              <a:stCxn id="303" idx="6"/>
              <a:endCxn id="307" idx="2"/>
            </p:cNvCxnSpPr>
            <p:nvPr/>
          </p:nvCxnSpPr>
          <p:spPr>
            <a:xfrm flipV="1">
              <a:off x="6152708" y="3534287"/>
              <a:ext cx="876708" cy="29861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33FC3F31-9388-6D46-B62A-C2E7764B8552}"/>
                </a:ext>
              </a:extLst>
            </p:cNvPr>
            <p:cNvCxnSpPr>
              <a:cxnSpLocks/>
              <a:stCxn id="303" idx="6"/>
              <a:endCxn id="308" idx="2"/>
            </p:cNvCxnSpPr>
            <p:nvPr/>
          </p:nvCxnSpPr>
          <p:spPr>
            <a:xfrm>
              <a:off x="6152708" y="3832897"/>
              <a:ext cx="876708" cy="2202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8520B033-5325-3E4C-BA8C-F1FE42452FB8}"/>
                </a:ext>
              </a:extLst>
            </p:cNvPr>
            <p:cNvCxnSpPr>
              <a:cxnSpLocks/>
              <a:stCxn id="303" idx="6"/>
              <a:endCxn id="309" idx="2"/>
            </p:cNvCxnSpPr>
            <p:nvPr/>
          </p:nvCxnSpPr>
          <p:spPr>
            <a:xfrm>
              <a:off x="6152708" y="3832897"/>
              <a:ext cx="876708" cy="7391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D3776C5-3758-5141-B6D0-CBA55E4BC08F}"/>
                </a:ext>
              </a:extLst>
            </p:cNvPr>
            <p:cNvCxnSpPr>
              <a:cxnSpLocks/>
              <a:stCxn id="303" idx="6"/>
              <a:endCxn id="310" idx="2"/>
            </p:cNvCxnSpPr>
            <p:nvPr/>
          </p:nvCxnSpPr>
          <p:spPr>
            <a:xfrm>
              <a:off x="6152708" y="3832897"/>
              <a:ext cx="876708" cy="125805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22387A25-FF11-D34E-8E4E-5A45A8209A25}"/>
                </a:ext>
              </a:extLst>
            </p:cNvPr>
            <p:cNvCxnSpPr>
              <a:cxnSpLocks/>
              <a:stCxn id="304" idx="6"/>
              <a:endCxn id="305" idx="2"/>
            </p:cNvCxnSpPr>
            <p:nvPr/>
          </p:nvCxnSpPr>
          <p:spPr>
            <a:xfrm flipV="1">
              <a:off x="6152708" y="2496509"/>
              <a:ext cx="876708" cy="18540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165C678A-0BAA-3946-B988-59056BEA3C82}"/>
                </a:ext>
              </a:extLst>
            </p:cNvPr>
            <p:cNvCxnSpPr>
              <a:cxnSpLocks/>
              <a:stCxn id="304" idx="6"/>
              <a:endCxn id="306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F343471D-6396-354A-9534-1C54E71F60FF}"/>
                </a:ext>
              </a:extLst>
            </p:cNvPr>
            <p:cNvCxnSpPr>
              <a:cxnSpLocks/>
              <a:stCxn id="304" idx="6"/>
              <a:endCxn id="307" idx="2"/>
            </p:cNvCxnSpPr>
            <p:nvPr/>
          </p:nvCxnSpPr>
          <p:spPr>
            <a:xfrm flipV="1">
              <a:off x="6152708" y="3534287"/>
              <a:ext cx="876708" cy="8162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A95BE42-966F-5C4D-87A0-C714FF93ED09}"/>
                </a:ext>
              </a:extLst>
            </p:cNvPr>
            <p:cNvCxnSpPr>
              <a:cxnSpLocks/>
              <a:stCxn id="304" idx="6"/>
              <a:endCxn id="308" idx="2"/>
            </p:cNvCxnSpPr>
            <p:nvPr/>
          </p:nvCxnSpPr>
          <p:spPr>
            <a:xfrm flipV="1">
              <a:off x="6152708" y="4053176"/>
              <a:ext cx="876708" cy="2973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AF13F835-609E-8545-9694-01C26EDAE247}"/>
                </a:ext>
              </a:extLst>
            </p:cNvPr>
            <p:cNvCxnSpPr>
              <a:cxnSpLocks/>
              <a:stCxn id="304" idx="6"/>
              <a:endCxn id="309" idx="2"/>
            </p:cNvCxnSpPr>
            <p:nvPr/>
          </p:nvCxnSpPr>
          <p:spPr>
            <a:xfrm>
              <a:off x="6152708" y="4350545"/>
              <a:ext cx="876708" cy="22152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A8C7B55E-C153-8D47-B062-D57F384661AF}"/>
                </a:ext>
              </a:extLst>
            </p:cNvPr>
            <p:cNvCxnSpPr>
              <a:cxnSpLocks/>
              <a:stCxn id="304" idx="6"/>
              <a:endCxn id="310" idx="2"/>
            </p:cNvCxnSpPr>
            <p:nvPr/>
          </p:nvCxnSpPr>
          <p:spPr>
            <a:xfrm>
              <a:off x="6152708" y="4350545"/>
              <a:ext cx="876708" cy="74040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4B3035AE-101F-3648-A535-1F0DDF9E9AD5}"/>
                </a:ext>
              </a:extLst>
            </p:cNvPr>
            <p:cNvCxnSpPr>
              <a:cxnSpLocks/>
              <a:stCxn id="305" idx="6"/>
              <a:endCxn id="311" idx="2"/>
            </p:cNvCxnSpPr>
            <p:nvPr/>
          </p:nvCxnSpPr>
          <p:spPr>
            <a:xfrm>
              <a:off x="7303736" y="2496509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8E96A24E-3AAF-4749-BB1E-CD8DFEDC90EC}"/>
                </a:ext>
              </a:extLst>
            </p:cNvPr>
            <p:cNvCxnSpPr>
              <a:cxnSpLocks/>
              <a:stCxn id="305" idx="6"/>
              <a:endCxn id="312" idx="2"/>
            </p:cNvCxnSpPr>
            <p:nvPr/>
          </p:nvCxnSpPr>
          <p:spPr>
            <a:xfrm>
              <a:off x="7303736" y="2496509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6FAEA777-D535-894E-AAB6-E4203396C0CF}"/>
                </a:ext>
              </a:extLst>
            </p:cNvPr>
            <p:cNvCxnSpPr>
              <a:cxnSpLocks/>
              <a:stCxn id="305" idx="6"/>
              <a:endCxn id="313" idx="2"/>
            </p:cNvCxnSpPr>
            <p:nvPr/>
          </p:nvCxnSpPr>
          <p:spPr>
            <a:xfrm>
              <a:off x="7303736" y="2496509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235B564A-6DE1-AA42-8862-9B81AC534F81}"/>
                </a:ext>
              </a:extLst>
            </p:cNvPr>
            <p:cNvCxnSpPr>
              <a:cxnSpLocks/>
              <a:stCxn id="305" idx="6"/>
              <a:endCxn id="314" idx="2"/>
            </p:cNvCxnSpPr>
            <p:nvPr/>
          </p:nvCxnSpPr>
          <p:spPr>
            <a:xfrm>
              <a:off x="7303736" y="2496509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B02D6333-6892-944D-A68E-27D8F4506893}"/>
                </a:ext>
              </a:extLst>
            </p:cNvPr>
            <p:cNvCxnSpPr>
              <a:cxnSpLocks/>
              <a:stCxn id="305" idx="6"/>
              <a:endCxn id="315" idx="2"/>
            </p:cNvCxnSpPr>
            <p:nvPr/>
          </p:nvCxnSpPr>
          <p:spPr>
            <a:xfrm>
              <a:off x="7303736" y="2496509"/>
              <a:ext cx="878908" cy="207664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0BE0776B-9ED7-134D-BD05-F00350E896FE}"/>
                </a:ext>
              </a:extLst>
            </p:cNvPr>
            <p:cNvCxnSpPr>
              <a:cxnSpLocks/>
              <a:stCxn id="305" idx="6"/>
              <a:endCxn id="316" idx="2"/>
            </p:cNvCxnSpPr>
            <p:nvPr/>
          </p:nvCxnSpPr>
          <p:spPr>
            <a:xfrm>
              <a:off x="7303736" y="2496509"/>
              <a:ext cx="878908" cy="25955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A895F241-274A-6C4D-AFF6-1A1D60EA70DF}"/>
                </a:ext>
              </a:extLst>
            </p:cNvPr>
            <p:cNvCxnSpPr>
              <a:cxnSpLocks/>
              <a:stCxn id="306" idx="6"/>
              <a:endCxn id="311" idx="2"/>
            </p:cNvCxnSpPr>
            <p:nvPr/>
          </p:nvCxnSpPr>
          <p:spPr>
            <a:xfrm flipV="1">
              <a:off x="7303736" y="2497596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75DDBE48-2C6A-844C-9821-45A81BE11E45}"/>
                </a:ext>
              </a:extLst>
            </p:cNvPr>
            <p:cNvCxnSpPr>
              <a:cxnSpLocks/>
              <a:stCxn id="306" idx="6"/>
              <a:endCxn id="312" idx="2"/>
            </p:cNvCxnSpPr>
            <p:nvPr/>
          </p:nvCxnSpPr>
          <p:spPr>
            <a:xfrm>
              <a:off x="7303736" y="3015398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AB11C547-8DFD-1343-A1D7-735DE1261772}"/>
                </a:ext>
              </a:extLst>
            </p:cNvPr>
            <p:cNvCxnSpPr>
              <a:cxnSpLocks/>
              <a:stCxn id="306" idx="6"/>
              <a:endCxn id="313" idx="2"/>
            </p:cNvCxnSpPr>
            <p:nvPr/>
          </p:nvCxnSpPr>
          <p:spPr>
            <a:xfrm>
              <a:off x="7303736" y="3015398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40A34115-728E-0843-82EE-2824F7191FDC}"/>
                </a:ext>
              </a:extLst>
            </p:cNvPr>
            <p:cNvCxnSpPr>
              <a:cxnSpLocks/>
              <a:stCxn id="306" idx="6"/>
              <a:endCxn id="314" idx="2"/>
            </p:cNvCxnSpPr>
            <p:nvPr/>
          </p:nvCxnSpPr>
          <p:spPr>
            <a:xfrm>
              <a:off x="7303736" y="3015398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E7626DE8-F352-9F4A-B428-BD1330FF32E6}"/>
                </a:ext>
              </a:extLst>
            </p:cNvPr>
            <p:cNvCxnSpPr>
              <a:cxnSpLocks/>
              <a:stCxn id="306" idx="6"/>
              <a:endCxn id="315" idx="2"/>
            </p:cNvCxnSpPr>
            <p:nvPr/>
          </p:nvCxnSpPr>
          <p:spPr>
            <a:xfrm>
              <a:off x="7303736" y="3015398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F2411127-900B-9D46-8C08-DD89829E38F5}"/>
                </a:ext>
              </a:extLst>
            </p:cNvPr>
            <p:cNvCxnSpPr>
              <a:cxnSpLocks/>
              <a:stCxn id="306" idx="6"/>
              <a:endCxn id="316" idx="2"/>
            </p:cNvCxnSpPr>
            <p:nvPr/>
          </p:nvCxnSpPr>
          <p:spPr>
            <a:xfrm>
              <a:off x="7303736" y="3015398"/>
              <a:ext cx="878908" cy="207664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22BBD301-3105-694A-BA1E-921D72E7BB62}"/>
                </a:ext>
              </a:extLst>
            </p:cNvPr>
            <p:cNvCxnSpPr>
              <a:cxnSpLocks/>
              <a:stCxn id="307" idx="6"/>
              <a:endCxn id="311" idx="2"/>
            </p:cNvCxnSpPr>
            <p:nvPr/>
          </p:nvCxnSpPr>
          <p:spPr>
            <a:xfrm flipV="1">
              <a:off x="7303736" y="2497596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694EB06C-2A1B-4B41-A3DC-9C6CE702509B}"/>
                </a:ext>
              </a:extLst>
            </p:cNvPr>
            <p:cNvCxnSpPr>
              <a:cxnSpLocks/>
              <a:stCxn id="307" idx="6"/>
              <a:endCxn id="312" idx="2"/>
            </p:cNvCxnSpPr>
            <p:nvPr/>
          </p:nvCxnSpPr>
          <p:spPr>
            <a:xfrm flipV="1">
              <a:off x="7303736" y="3016485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4F651DBF-B3CF-4D4C-AB3A-35BF95478868}"/>
                </a:ext>
              </a:extLst>
            </p:cNvPr>
            <p:cNvCxnSpPr>
              <a:cxnSpLocks/>
              <a:stCxn id="307" idx="6"/>
              <a:endCxn id="313" idx="2"/>
            </p:cNvCxnSpPr>
            <p:nvPr/>
          </p:nvCxnSpPr>
          <p:spPr>
            <a:xfrm>
              <a:off x="7303736" y="3534287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DCEB2D08-1687-8849-B996-AB78072C8D13}"/>
                </a:ext>
              </a:extLst>
            </p:cNvPr>
            <p:cNvCxnSpPr>
              <a:cxnSpLocks/>
              <a:stCxn id="307" idx="6"/>
              <a:endCxn id="314" idx="2"/>
            </p:cNvCxnSpPr>
            <p:nvPr/>
          </p:nvCxnSpPr>
          <p:spPr>
            <a:xfrm>
              <a:off x="7303736" y="3534287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4E6CA91C-0394-724C-A08C-A83486088800}"/>
                </a:ext>
              </a:extLst>
            </p:cNvPr>
            <p:cNvCxnSpPr>
              <a:cxnSpLocks/>
              <a:stCxn id="307" idx="6"/>
              <a:endCxn id="315" idx="2"/>
            </p:cNvCxnSpPr>
            <p:nvPr/>
          </p:nvCxnSpPr>
          <p:spPr>
            <a:xfrm>
              <a:off x="7303736" y="3534287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2E56DC29-E8CA-5C44-A022-D80EA78491BA}"/>
                </a:ext>
              </a:extLst>
            </p:cNvPr>
            <p:cNvCxnSpPr>
              <a:cxnSpLocks/>
              <a:stCxn id="307" idx="6"/>
              <a:endCxn id="316" idx="2"/>
            </p:cNvCxnSpPr>
            <p:nvPr/>
          </p:nvCxnSpPr>
          <p:spPr>
            <a:xfrm>
              <a:off x="7303736" y="3534287"/>
              <a:ext cx="878908" cy="155775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077EAFBD-0F42-0D43-A110-220DDD222258}"/>
                </a:ext>
              </a:extLst>
            </p:cNvPr>
            <p:cNvCxnSpPr>
              <a:cxnSpLocks/>
              <a:stCxn id="308" idx="6"/>
              <a:endCxn id="311" idx="2"/>
            </p:cNvCxnSpPr>
            <p:nvPr/>
          </p:nvCxnSpPr>
          <p:spPr>
            <a:xfrm flipV="1">
              <a:off x="7303736" y="2497596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A5B6B2AF-9E95-A04E-BD1D-47EC7F21BC9A}"/>
                </a:ext>
              </a:extLst>
            </p:cNvPr>
            <p:cNvCxnSpPr>
              <a:cxnSpLocks/>
              <a:stCxn id="308" idx="6"/>
              <a:endCxn id="312" idx="2"/>
            </p:cNvCxnSpPr>
            <p:nvPr/>
          </p:nvCxnSpPr>
          <p:spPr>
            <a:xfrm flipV="1">
              <a:off x="7303736" y="3016485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90A58DA8-F58D-5E46-AE07-E8AA135F8322}"/>
                </a:ext>
              </a:extLst>
            </p:cNvPr>
            <p:cNvCxnSpPr>
              <a:cxnSpLocks/>
              <a:stCxn id="308" idx="6"/>
              <a:endCxn id="313" idx="2"/>
            </p:cNvCxnSpPr>
            <p:nvPr/>
          </p:nvCxnSpPr>
          <p:spPr>
            <a:xfrm flipV="1">
              <a:off x="7303736" y="3535374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CDB74166-23D8-9140-8546-C6F7C47B8DC2}"/>
                </a:ext>
              </a:extLst>
            </p:cNvPr>
            <p:cNvCxnSpPr>
              <a:cxnSpLocks/>
              <a:stCxn id="308" idx="6"/>
              <a:endCxn id="314" idx="2"/>
            </p:cNvCxnSpPr>
            <p:nvPr/>
          </p:nvCxnSpPr>
          <p:spPr>
            <a:xfrm>
              <a:off x="7303736" y="4053176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420E617D-9AD1-9748-A61A-23194F06B4EE}"/>
                </a:ext>
              </a:extLst>
            </p:cNvPr>
            <p:cNvCxnSpPr>
              <a:cxnSpLocks/>
              <a:stCxn id="308" idx="6"/>
              <a:endCxn id="315" idx="2"/>
            </p:cNvCxnSpPr>
            <p:nvPr/>
          </p:nvCxnSpPr>
          <p:spPr>
            <a:xfrm>
              <a:off x="7303736" y="4053176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2EE8ADD0-CB49-D84C-9C25-014D8213C244}"/>
                </a:ext>
              </a:extLst>
            </p:cNvPr>
            <p:cNvCxnSpPr>
              <a:cxnSpLocks/>
              <a:stCxn id="308" idx="6"/>
              <a:endCxn id="316" idx="2"/>
            </p:cNvCxnSpPr>
            <p:nvPr/>
          </p:nvCxnSpPr>
          <p:spPr>
            <a:xfrm>
              <a:off x="7303736" y="4053176"/>
              <a:ext cx="878908" cy="103886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37D882E3-6DD8-454E-8A88-32F5FC70F278}"/>
                </a:ext>
              </a:extLst>
            </p:cNvPr>
            <p:cNvCxnSpPr>
              <a:cxnSpLocks/>
              <a:stCxn id="309" idx="6"/>
              <a:endCxn id="311" idx="2"/>
            </p:cNvCxnSpPr>
            <p:nvPr/>
          </p:nvCxnSpPr>
          <p:spPr>
            <a:xfrm flipV="1">
              <a:off x="7303736" y="2497596"/>
              <a:ext cx="878908" cy="20744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F6EFA5D6-7C22-6942-9D47-72012C37B6AA}"/>
                </a:ext>
              </a:extLst>
            </p:cNvPr>
            <p:cNvCxnSpPr>
              <a:cxnSpLocks/>
              <a:stCxn id="309" idx="6"/>
              <a:endCxn id="312" idx="2"/>
            </p:cNvCxnSpPr>
            <p:nvPr/>
          </p:nvCxnSpPr>
          <p:spPr>
            <a:xfrm flipV="1">
              <a:off x="7303736" y="3016485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DDEEFE02-8A73-8646-B120-B545CE9000D7}"/>
                </a:ext>
              </a:extLst>
            </p:cNvPr>
            <p:cNvCxnSpPr>
              <a:cxnSpLocks/>
              <a:stCxn id="309" idx="6"/>
              <a:endCxn id="313" idx="2"/>
            </p:cNvCxnSpPr>
            <p:nvPr/>
          </p:nvCxnSpPr>
          <p:spPr>
            <a:xfrm flipV="1">
              <a:off x="7303736" y="3535374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DAAB1ADA-C455-EE4A-B43F-8D780EE36914}"/>
                </a:ext>
              </a:extLst>
            </p:cNvPr>
            <p:cNvCxnSpPr>
              <a:cxnSpLocks/>
              <a:stCxn id="309" idx="6"/>
              <a:endCxn id="314" idx="2"/>
            </p:cNvCxnSpPr>
            <p:nvPr/>
          </p:nvCxnSpPr>
          <p:spPr>
            <a:xfrm flipV="1">
              <a:off x="7303736" y="4054263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69B5A6AD-001B-1944-BEB0-FDFAD928C0BF}"/>
                </a:ext>
              </a:extLst>
            </p:cNvPr>
            <p:cNvCxnSpPr>
              <a:cxnSpLocks/>
              <a:stCxn id="309" idx="6"/>
              <a:endCxn id="315" idx="2"/>
            </p:cNvCxnSpPr>
            <p:nvPr/>
          </p:nvCxnSpPr>
          <p:spPr>
            <a:xfrm>
              <a:off x="7303736" y="4572065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D5FA34F1-7F3B-9B4E-A323-B2F72815364D}"/>
                </a:ext>
              </a:extLst>
            </p:cNvPr>
            <p:cNvCxnSpPr>
              <a:cxnSpLocks/>
              <a:stCxn id="309" idx="6"/>
              <a:endCxn id="316" idx="2"/>
            </p:cNvCxnSpPr>
            <p:nvPr/>
          </p:nvCxnSpPr>
          <p:spPr>
            <a:xfrm>
              <a:off x="7303736" y="4572065"/>
              <a:ext cx="878908" cy="51997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3D4600F0-6555-514C-A910-A2B81BCC04F3}"/>
                </a:ext>
              </a:extLst>
            </p:cNvPr>
            <p:cNvCxnSpPr>
              <a:cxnSpLocks/>
              <a:stCxn id="310" idx="6"/>
              <a:endCxn id="311" idx="2"/>
            </p:cNvCxnSpPr>
            <p:nvPr/>
          </p:nvCxnSpPr>
          <p:spPr>
            <a:xfrm flipV="1">
              <a:off x="7303736" y="2497596"/>
              <a:ext cx="878908" cy="25933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64CDDDC3-DE06-704A-91FA-A73F3EA32886}"/>
                </a:ext>
              </a:extLst>
            </p:cNvPr>
            <p:cNvCxnSpPr>
              <a:cxnSpLocks/>
              <a:stCxn id="310" idx="6"/>
              <a:endCxn id="312" idx="2"/>
            </p:cNvCxnSpPr>
            <p:nvPr/>
          </p:nvCxnSpPr>
          <p:spPr>
            <a:xfrm flipV="1">
              <a:off x="7303736" y="3016485"/>
              <a:ext cx="878908" cy="20744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4E48A700-AE67-A248-8296-B8E02A30A069}"/>
                </a:ext>
              </a:extLst>
            </p:cNvPr>
            <p:cNvCxnSpPr>
              <a:cxnSpLocks/>
              <a:stCxn id="310" idx="6"/>
              <a:endCxn id="313" idx="2"/>
            </p:cNvCxnSpPr>
            <p:nvPr/>
          </p:nvCxnSpPr>
          <p:spPr>
            <a:xfrm flipV="1">
              <a:off x="7303736" y="3535374"/>
              <a:ext cx="878908" cy="15555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6028C636-CBB2-0645-84DD-852EFD1FEDDB}"/>
                </a:ext>
              </a:extLst>
            </p:cNvPr>
            <p:cNvCxnSpPr>
              <a:cxnSpLocks/>
              <a:stCxn id="310" idx="6"/>
              <a:endCxn id="314" idx="2"/>
            </p:cNvCxnSpPr>
            <p:nvPr/>
          </p:nvCxnSpPr>
          <p:spPr>
            <a:xfrm flipV="1">
              <a:off x="7303736" y="4054263"/>
              <a:ext cx="878908" cy="10366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AD75F0D9-6DB9-5244-9C9B-F4114F283B71}"/>
                </a:ext>
              </a:extLst>
            </p:cNvPr>
            <p:cNvCxnSpPr>
              <a:cxnSpLocks/>
              <a:stCxn id="310" idx="6"/>
              <a:endCxn id="315" idx="2"/>
            </p:cNvCxnSpPr>
            <p:nvPr/>
          </p:nvCxnSpPr>
          <p:spPr>
            <a:xfrm flipV="1">
              <a:off x="7303736" y="4573152"/>
              <a:ext cx="878908" cy="51780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48A2A5AC-12FE-8B4B-81DC-38A84CBA2D47}"/>
                </a:ext>
              </a:extLst>
            </p:cNvPr>
            <p:cNvCxnSpPr>
              <a:cxnSpLocks/>
              <a:stCxn id="310" idx="6"/>
              <a:endCxn id="316" idx="2"/>
            </p:cNvCxnSpPr>
            <p:nvPr/>
          </p:nvCxnSpPr>
          <p:spPr>
            <a:xfrm>
              <a:off x="7303736" y="5090953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7B369323-1C99-4B4A-AE84-25B941604DF4}"/>
                </a:ext>
              </a:extLst>
            </p:cNvPr>
            <p:cNvCxnSpPr>
              <a:cxnSpLocks/>
              <a:stCxn id="317" idx="2"/>
              <a:endCxn id="311" idx="6"/>
            </p:cNvCxnSpPr>
            <p:nvPr/>
          </p:nvCxnSpPr>
          <p:spPr>
            <a:xfrm flipH="1" flipV="1">
              <a:off x="8456964" y="2497596"/>
              <a:ext cx="819512" cy="106747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E090BDD7-7A6E-9741-B36B-6531FFA9B441}"/>
                </a:ext>
              </a:extLst>
            </p:cNvPr>
            <p:cNvCxnSpPr>
              <a:cxnSpLocks/>
              <a:stCxn id="317" idx="2"/>
              <a:endCxn id="312" idx="6"/>
            </p:cNvCxnSpPr>
            <p:nvPr/>
          </p:nvCxnSpPr>
          <p:spPr>
            <a:xfrm flipH="1" flipV="1">
              <a:off x="8456964" y="3016485"/>
              <a:ext cx="819512" cy="5485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C23454E7-205B-834D-87B4-9B9C3A611728}"/>
                </a:ext>
              </a:extLst>
            </p:cNvPr>
            <p:cNvCxnSpPr>
              <a:cxnSpLocks/>
              <a:stCxn id="317" idx="2"/>
              <a:endCxn id="313" idx="6"/>
            </p:cNvCxnSpPr>
            <p:nvPr/>
          </p:nvCxnSpPr>
          <p:spPr>
            <a:xfrm flipH="1" flipV="1">
              <a:off x="8456964" y="3535374"/>
              <a:ext cx="819512" cy="296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81CE74B-E1CA-5D43-8717-D424DAACA16B}"/>
                </a:ext>
              </a:extLst>
            </p:cNvPr>
            <p:cNvCxnSpPr>
              <a:cxnSpLocks/>
              <a:stCxn id="317" idx="2"/>
              <a:endCxn id="314" idx="6"/>
            </p:cNvCxnSpPr>
            <p:nvPr/>
          </p:nvCxnSpPr>
          <p:spPr>
            <a:xfrm flipH="1">
              <a:off x="8456964" y="3565073"/>
              <a:ext cx="819512" cy="4891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3F9E12F0-B441-384E-B05F-6352C1470556}"/>
                </a:ext>
              </a:extLst>
            </p:cNvPr>
            <p:cNvCxnSpPr>
              <a:cxnSpLocks/>
              <a:stCxn id="317" idx="2"/>
              <a:endCxn id="315" idx="6"/>
            </p:cNvCxnSpPr>
            <p:nvPr/>
          </p:nvCxnSpPr>
          <p:spPr>
            <a:xfrm flipH="1">
              <a:off x="8456964" y="3565073"/>
              <a:ext cx="819512" cy="10080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5CF40066-5241-FB46-AB28-82793E81829D}"/>
                </a:ext>
              </a:extLst>
            </p:cNvPr>
            <p:cNvCxnSpPr>
              <a:cxnSpLocks/>
              <a:stCxn id="317" idx="2"/>
              <a:endCxn id="316" idx="5"/>
            </p:cNvCxnSpPr>
            <p:nvPr/>
          </p:nvCxnSpPr>
          <p:spPr>
            <a:xfrm flipH="1">
              <a:off x="8416791" y="3565073"/>
              <a:ext cx="859685" cy="16239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30A3AA10-C5F5-6C4F-A54F-C60B5A085910}"/>
                </a:ext>
              </a:extLst>
            </p:cNvPr>
            <p:cNvCxnSpPr>
              <a:cxnSpLocks/>
              <a:stCxn id="318" idx="2"/>
              <a:endCxn id="311" idx="6"/>
            </p:cNvCxnSpPr>
            <p:nvPr/>
          </p:nvCxnSpPr>
          <p:spPr>
            <a:xfrm flipH="1" flipV="1">
              <a:off x="8456964" y="2497596"/>
              <a:ext cx="819512" cy="158512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C72A2687-8396-304B-A7F2-EF84B53AD8E0}"/>
                </a:ext>
              </a:extLst>
            </p:cNvPr>
            <p:cNvCxnSpPr>
              <a:cxnSpLocks/>
              <a:stCxn id="318" idx="2"/>
              <a:endCxn id="312" idx="6"/>
            </p:cNvCxnSpPr>
            <p:nvPr/>
          </p:nvCxnSpPr>
          <p:spPr>
            <a:xfrm flipH="1" flipV="1">
              <a:off x="8456964" y="3016485"/>
              <a:ext cx="819512" cy="10662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B9FE1DBA-3744-3746-8D1D-676488AB2191}"/>
                </a:ext>
              </a:extLst>
            </p:cNvPr>
            <p:cNvCxnSpPr>
              <a:cxnSpLocks/>
              <a:stCxn id="318" idx="2"/>
              <a:endCxn id="313" idx="6"/>
            </p:cNvCxnSpPr>
            <p:nvPr/>
          </p:nvCxnSpPr>
          <p:spPr>
            <a:xfrm flipH="1" flipV="1">
              <a:off x="8456964" y="3535374"/>
              <a:ext cx="819512" cy="5473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588FF11E-59DA-D540-A21E-60F559B5A9A6}"/>
                </a:ext>
              </a:extLst>
            </p:cNvPr>
            <p:cNvCxnSpPr>
              <a:cxnSpLocks/>
              <a:stCxn id="318" idx="2"/>
              <a:endCxn id="314" idx="6"/>
            </p:cNvCxnSpPr>
            <p:nvPr/>
          </p:nvCxnSpPr>
          <p:spPr>
            <a:xfrm flipH="1" flipV="1">
              <a:off x="8456964" y="4054263"/>
              <a:ext cx="819512" cy="284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5B71F7C4-2F82-0A44-8B47-D67C1145CB83}"/>
                </a:ext>
              </a:extLst>
            </p:cNvPr>
            <p:cNvCxnSpPr>
              <a:cxnSpLocks/>
              <a:stCxn id="318" idx="2"/>
              <a:endCxn id="315" idx="6"/>
            </p:cNvCxnSpPr>
            <p:nvPr/>
          </p:nvCxnSpPr>
          <p:spPr>
            <a:xfrm flipH="1">
              <a:off x="8456964" y="4082721"/>
              <a:ext cx="819512" cy="4904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8BFCBD6-4457-DB47-95FD-15C355140BDD}"/>
                </a:ext>
              </a:extLst>
            </p:cNvPr>
            <p:cNvCxnSpPr>
              <a:cxnSpLocks/>
              <a:stCxn id="318" idx="2"/>
              <a:endCxn id="316" idx="6"/>
            </p:cNvCxnSpPr>
            <p:nvPr/>
          </p:nvCxnSpPr>
          <p:spPr>
            <a:xfrm flipH="1">
              <a:off x="8456964" y="4082721"/>
              <a:ext cx="819512" cy="100931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3B6C5198-15D3-8F44-996F-238D8BB9C219}"/>
                </a:ext>
              </a:extLst>
            </p:cNvPr>
            <p:cNvCxnSpPr>
              <a:cxnSpLocks/>
              <a:stCxn id="302" idx="6"/>
              <a:endCxn id="305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F4726795-7182-3F45-8894-D23C214D8DCD}"/>
                </a:ext>
              </a:extLst>
            </p:cNvPr>
            <p:cNvCxnSpPr>
              <a:cxnSpLocks/>
              <a:stCxn id="302" idx="6"/>
              <a:endCxn id="306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76B24209-5BBC-0D41-9FD3-201A8B6A9CC8}"/>
                </a:ext>
              </a:extLst>
            </p:cNvPr>
            <p:cNvCxnSpPr>
              <a:cxnSpLocks/>
              <a:stCxn id="302" idx="6"/>
              <a:endCxn id="307" idx="2"/>
            </p:cNvCxnSpPr>
            <p:nvPr/>
          </p:nvCxnSpPr>
          <p:spPr>
            <a:xfrm>
              <a:off x="6152708" y="3315249"/>
              <a:ext cx="876708" cy="21903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2682F760-F094-D949-9224-0A34E64FF39D}"/>
                </a:ext>
              </a:extLst>
            </p:cNvPr>
            <p:cNvCxnSpPr>
              <a:cxnSpLocks/>
              <a:stCxn id="303" idx="6"/>
              <a:endCxn id="305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74099DE-4CCB-0844-8A68-DDAF78595BDB}"/>
                </a:ext>
              </a:extLst>
            </p:cNvPr>
            <p:cNvCxnSpPr>
              <a:cxnSpLocks/>
              <a:stCxn id="303" idx="6"/>
              <a:endCxn id="308" idx="2"/>
            </p:cNvCxnSpPr>
            <p:nvPr/>
          </p:nvCxnSpPr>
          <p:spPr>
            <a:xfrm>
              <a:off x="6152708" y="3832897"/>
              <a:ext cx="876708" cy="22027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F439F6A-F3F4-3F4B-B384-4BAFE70C97B4}"/>
                </a:ext>
              </a:extLst>
            </p:cNvPr>
            <p:cNvCxnSpPr>
              <a:cxnSpLocks/>
              <a:stCxn id="304" idx="6"/>
              <a:endCxn id="306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59B74912-9799-054F-A000-857006E7FD34}"/>
                </a:ext>
              </a:extLst>
            </p:cNvPr>
            <p:cNvCxnSpPr>
              <a:cxnSpLocks/>
              <a:stCxn id="304" idx="6"/>
              <a:endCxn id="307" idx="2"/>
            </p:cNvCxnSpPr>
            <p:nvPr/>
          </p:nvCxnSpPr>
          <p:spPr>
            <a:xfrm flipV="1">
              <a:off x="6152708" y="3534287"/>
              <a:ext cx="876708" cy="81625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C67C642C-2CF6-F047-97F2-3F8463F0BFA0}"/>
                </a:ext>
              </a:extLst>
            </p:cNvPr>
            <p:cNvCxnSpPr>
              <a:cxnSpLocks/>
              <a:stCxn id="304" idx="6"/>
              <a:endCxn id="308" idx="2"/>
            </p:cNvCxnSpPr>
            <p:nvPr/>
          </p:nvCxnSpPr>
          <p:spPr>
            <a:xfrm flipV="1">
              <a:off x="6152708" y="4053176"/>
              <a:ext cx="876708" cy="29736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A5CE0E47-5A18-8F4E-AF3D-47D98FBFCAA8}"/>
                </a:ext>
              </a:extLst>
            </p:cNvPr>
            <p:cNvCxnSpPr>
              <a:cxnSpLocks/>
              <a:stCxn id="311" idx="2"/>
              <a:endCxn id="305" idx="6"/>
            </p:cNvCxnSpPr>
            <p:nvPr/>
          </p:nvCxnSpPr>
          <p:spPr>
            <a:xfrm flipH="1" flipV="1">
              <a:off x="7303736" y="2496509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3734CA23-8F27-6F40-AA2D-65FC58FE8DA4}"/>
                </a:ext>
              </a:extLst>
            </p:cNvPr>
            <p:cNvCxnSpPr>
              <a:cxnSpLocks/>
              <a:stCxn id="311" idx="2"/>
              <a:endCxn id="306" idx="6"/>
            </p:cNvCxnSpPr>
            <p:nvPr/>
          </p:nvCxnSpPr>
          <p:spPr>
            <a:xfrm flipH="1">
              <a:off x="7303736" y="2497596"/>
              <a:ext cx="878908" cy="51780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018439FB-1F12-EF4E-B4C1-B21343676FC6}"/>
                </a:ext>
              </a:extLst>
            </p:cNvPr>
            <p:cNvCxnSpPr>
              <a:cxnSpLocks/>
              <a:stCxn id="312" idx="2"/>
              <a:endCxn id="306" idx="6"/>
            </p:cNvCxnSpPr>
            <p:nvPr/>
          </p:nvCxnSpPr>
          <p:spPr>
            <a:xfrm flipH="1" flipV="1">
              <a:off x="7303736" y="3015398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2D475EE9-BF35-7C48-8279-EDF01CA2CAB0}"/>
                </a:ext>
              </a:extLst>
            </p:cNvPr>
            <p:cNvCxnSpPr>
              <a:cxnSpLocks/>
              <a:stCxn id="312" idx="2"/>
              <a:endCxn id="307" idx="6"/>
            </p:cNvCxnSpPr>
            <p:nvPr/>
          </p:nvCxnSpPr>
          <p:spPr>
            <a:xfrm flipH="1">
              <a:off x="7303736" y="3016485"/>
              <a:ext cx="878908" cy="51780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01BBB488-CE5F-A740-A6A5-203215D5671A}"/>
                </a:ext>
              </a:extLst>
            </p:cNvPr>
            <p:cNvCxnSpPr>
              <a:cxnSpLocks/>
              <a:stCxn id="313" idx="2"/>
              <a:endCxn id="307" idx="6"/>
            </p:cNvCxnSpPr>
            <p:nvPr/>
          </p:nvCxnSpPr>
          <p:spPr>
            <a:xfrm flipH="1" flipV="1">
              <a:off x="7303736" y="3534287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B676B8D-91E4-1640-AEDE-CCDF4FF6A0E4}"/>
                </a:ext>
              </a:extLst>
            </p:cNvPr>
            <p:cNvCxnSpPr>
              <a:cxnSpLocks/>
              <a:stCxn id="313" idx="2"/>
              <a:endCxn id="308" idx="6"/>
            </p:cNvCxnSpPr>
            <p:nvPr/>
          </p:nvCxnSpPr>
          <p:spPr>
            <a:xfrm flipH="1">
              <a:off x="7303736" y="3535374"/>
              <a:ext cx="878908" cy="517802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64BB7627-9F8B-0D46-9414-B08EC065AD8B}"/>
                </a:ext>
              </a:extLst>
            </p:cNvPr>
            <p:cNvCxnSpPr>
              <a:cxnSpLocks/>
              <a:stCxn id="311" idx="6"/>
              <a:endCxn id="317" idx="2"/>
            </p:cNvCxnSpPr>
            <p:nvPr/>
          </p:nvCxnSpPr>
          <p:spPr>
            <a:xfrm>
              <a:off x="8456964" y="2497596"/>
              <a:ext cx="819512" cy="106747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889B5084-F6C5-BF4A-8756-C39B2D2ABB5F}"/>
                </a:ext>
              </a:extLst>
            </p:cNvPr>
            <p:cNvCxnSpPr>
              <a:cxnSpLocks/>
              <a:stCxn id="312" idx="6"/>
              <a:endCxn id="317" idx="2"/>
            </p:cNvCxnSpPr>
            <p:nvPr/>
          </p:nvCxnSpPr>
          <p:spPr>
            <a:xfrm>
              <a:off x="8456964" y="3016485"/>
              <a:ext cx="819512" cy="5485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B7077485-EA93-8B42-B6CD-4BB956370A69}"/>
                </a:ext>
              </a:extLst>
            </p:cNvPr>
            <p:cNvCxnSpPr>
              <a:cxnSpLocks/>
              <a:stCxn id="312" idx="6"/>
              <a:endCxn id="318" idx="2"/>
            </p:cNvCxnSpPr>
            <p:nvPr/>
          </p:nvCxnSpPr>
          <p:spPr>
            <a:xfrm>
              <a:off x="8456964" y="3016485"/>
              <a:ext cx="819512" cy="106623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E0896E4C-EC19-C54F-8870-866240CB7C04}"/>
                </a:ext>
              </a:extLst>
            </p:cNvPr>
            <p:cNvCxnSpPr>
              <a:cxnSpLocks/>
              <a:stCxn id="313" idx="6"/>
              <a:endCxn id="318" idx="2"/>
            </p:cNvCxnSpPr>
            <p:nvPr/>
          </p:nvCxnSpPr>
          <p:spPr>
            <a:xfrm>
              <a:off x="8456964" y="3535374"/>
              <a:ext cx="819512" cy="5473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403" name="TextBox 402">
            <a:extLst>
              <a:ext uri="{FF2B5EF4-FFF2-40B4-BE49-F238E27FC236}">
                <a16:creationId xmlns:a16="http://schemas.microsoft.com/office/drawing/2014/main" id="{B8F53429-BC41-F348-8D18-02C74230F25D}"/>
              </a:ext>
            </a:extLst>
          </p:cNvPr>
          <p:cNvSpPr txBox="1"/>
          <p:nvPr/>
        </p:nvSpPr>
        <p:spPr>
          <a:xfrm>
            <a:off x="4804683" y="922527"/>
            <a:ext cx="11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9B04C191-B612-7E48-AC30-BADEF38A127B}"/>
              </a:ext>
            </a:extLst>
          </p:cNvPr>
          <p:cNvCxnSpPr>
            <a:cxnSpLocks/>
          </p:cNvCxnSpPr>
          <p:nvPr/>
        </p:nvCxnSpPr>
        <p:spPr>
          <a:xfrm>
            <a:off x="6758268" y="241643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5" name="Table 404">
            <a:extLst>
              <a:ext uri="{FF2B5EF4-FFF2-40B4-BE49-F238E27FC236}">
                <a16:creationId xmlns:a16="http://schemas.microsoft.com/office/drawing/2014/main" id="{16E26AAB-C9D8-9B47-96A3-39208D5B6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619721"/>
              </p:ext>
            </p:extLst>
          </p:nvPr>
        </p:nvGraphicFramePr>
        <p:xfrm>
          <a:off x="10064544" y="208562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06" name="Table 405">
            <a:extLst>
              <a:ext uri="{FF2B5EF4-FFF2-40B4-BE49-F238E27FC236}">
                <a16:creationId xmlns:a16="http://schemas.microsoft.com/office/drawing/2014/main" id="{257579FF-DF16-A644-A0B1-A88C00B0B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801015"/>
              </p:ext>
            </p:extLst>
          </p:nvPr>
        </p:nvGraphicFramePr>
        <p:xfrm>
          <a:off x="10216944" y="223802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07" name="Table 406">
            <a:extLst>
              <a:ext uri="{FF2B5EF4-FFF2-40B4-BE49-F238E27FC236}">
                <a16:creationId xmlns:a16="http://schemas.microsoft.com/office/drawing/2014/main" id="{3547A94E-87C4-9740-877B-8B0F7C635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848895"/>
              </p:ext>
            </p:extLst>
          </p:nvPr>
        </p:nvGraphicFramePr>
        <p:xfrm>
          <a:off x="10369344" y="239042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08" name="Table 407">
            <a:extLst>
              <a:ext uri="{FF2B5EF4-FFF2-40B4-BE49-F238E27FC236}">
                <a16:creationId xmlns:a16="http://schemas.microsoft.com/office/drawing/2014/main" id="{E10AC706-9DA3-564E-AB44-4ADED44FE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567498"/>
              </p:ext>
            </p:extLst>
          </p:nvPr>
        </p:nvGraphicFramePr>
        <p:xfrm>
          <a:off x="10521744" y="254282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09" name="Table 408">
            <a:extLst>
              <a:ext uri="{FF2B5EF4-FFF2-40B4-BE49-F238E27FC236}">
                <a16:creationId xmlns:a16="http://schemas.microsoft.com/office/drawing/2014/main" id="{943301FE-6CC6-E043-9F1F-0F2808D2C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543271"/>
              </p:ext>
            </p:extLst>
          </p:nvPr>
        </p:nvGraphicFramePr>
        <p:xfrm>
          <a:off x="10635649" y="17684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10" name="Table 409">
            <a:extLst>
              <a:ext uri="{FF2B5EF4-FFF2-40B4-BE49-F238E27FC236}">
                <a16:creationId xmlns:a16="http://schemas.microsoft.com/office/drawing/2014/main" id="{537E6DDD-62CF-BC48-BDBB-FE4DB7E74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38528"/>
              </p:ext>
            </p:extLst>
          </p:nvPr>
        </p:nvGraphicFramePr>
        <p:xfrm>
          <a:off x="10788049" y="19208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11" name="Table 410">
            <a:extLst>
              <a:ext uri="{FF2B5EF4-FFF2-40B4-BE49-F238E27FC236}">
                <a16:creationId xmlns:a16="http://schemas.microsoft.com/office/drawing/2014/main" id="{0AF0E62D-15CD-E349-B295-5A0FE2698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72459"/>
              </p:ext>
            </p:extLst>
          </p:nvPr>
        </p:nvGraphicFramePr>
        <p:xfrm>
          <a:off x="10940449" y="20732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12" name="Table 411">
            <a:extLst>
              <a:ext uri="{FF2B5EF4-FFF2-40B4-BE49-F238E27FC236}">
                <a16:creationId xmlns:a16="http://schemas.microsoft.com/office/drawing/2014/main" id="{52FE5786-9368-884E-ADFD-49F802D42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749617"/>
              </p:ext>
            </p:extLst>
          </p:nvPr>
        </p:nvGraphicFramePr>
        <p:xfrm>
          <a:off x="11092849" y="22256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13" name="Table 412">
            <a:extLst>
              <a:ext uri="{FF2B5EF4-FFF2-40B4-BE49-F238E27FC236}">
                <a16:creationId xmlns:a16="http://schemas.microsoft.com/office/drawing/2014/main" id="{D8878271-EF23-A641-84BD-412D4CBB6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69437"/>
              </p:ext>
            </p:extLst>
          </p:nvPr>
        </p:nvGraphicFramePr>
        <p:xfrm>
          <a:off x="11245249" y="23780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14" name="Table 413">
            <a:extLst>
              <a:ext uri="{FF2B5EF4-FFF2-40B4-BE49-F238E27FC236}">
                <a16:creationId xmlns:a16="http://schemas.microsoft.com/office/drawing/2014/main" id="{A4CB7453-8CC0-7A44-84F9-1BEA89731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652443"/>
              </p:ext>
            </p:extLst>
          </p:nvPr>
        </p:nvGraphicFramePr>
        <p:xfrm>
          <a:off x="11397649" y="25304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415" name="Table 414">
            <a:extLst>
              <a:ext uri="{FF2B5EF4-FFF2-40B4-BE49-F238E27FC236}">
                <a16:creationId xmlns:a16="http://schemas.microsoft.com/office/drawing/2014/main" id="{04850CA3-1381-5748-8917-206116961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50375"/>
              </p:ext>
            </p:extLst>
          </p:nvPr>
        </p:nvGraphicFramePr>
        <p:xfrm>
          <a:off x="11550049" y="2682841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8BB964B4-55E8-3649-9B75-A672646D6C3C}"/>
                  </a:ext>
                </a:extLst>
              </p:cNvPr>
              <p:cNvSpPr txBox="1"/>
              <p:nvPr/>
            </p:nvSpPr>
            <p:spPr>
              <a:xfrm>
                <a:off x="9489625" y="2294842"/>
                <a:ext cx="407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&amp;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8BB964B4-55E8-3649-9B75-A672646D6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625" y="2294842"/>
                <a:ext cx="40748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7" name="TextBox 416">
            <a:extLst>
              <a:ext uri="{FF2B5EF4-FFF2-40B4-BE49-F238E27FC236}">
                <a16:creationId xmlns:a16="http://schemas.microsoft.com/office/drawing/2014/main" id="{4D475077-2568-2E47-8714-06F5650C1136}"/>
              </a:ext>
            </a:extLst>
          </p:cNvPr>
          <p:cNvSpPr txBox="1"/>
          <p:nvPr/>
        </p:nvSpPr>
        <p:spPr>
          <a:xfrm>
            <a:off x="10151338" y="922527"/>
            <a:ext cx="1014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Inherit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2F6DC3C7-67D2-CE4A-98C3-7A0C07F25092}"/>
              </a:ext>
            </a:extLst>
          </p:cNvPr>
          <p:cNvSpPr txBox="1"/>
          <p:nvPr/>
        </p:nvSpPr>
        <p:spPr>
          <a:xfrm>
            <a:off x="176987" y="4481500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cxnSp>
        <p:nvCxnSpPr>
          <p:cNvPr id="521" name="Straight Arrow Connector 520">
            <a:extLst>
              <a:ext uri="{FF2B5EF4-FFF2-40B4-BE49-F238E27FC236}">
                <a16:creationId xmlns:a16="http://schemas.microsoft.com/office/drawing/2014/main" id="{97DDD6BE-C6B7-2048-BC63-FA833C220277}"/>
              </a:ext>
            </a:extLst>
          </p:cNvPr>
          <p:cNvCxnSpPr>
            <a:cxnSpLocks/>
          </p:cNvCxnSpPr>
          <p:nvPr/>
        </p:nvCxnSpPr>
        <p:spPr>
          <a:xfrm>
            <a:off x="1214447" y="4804665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" name="Group 717">
            <a:extLst>
              <a:ext uri="{FF2B5EF4-FFF2-40B4-BE49-F238E27FC236}">
                <a16:creationId xmlns:a16="http://schemas.microsoft.com/office/drawing/2014/main" id="{9C7FB15F-F046-ED44-A0EB-08B31B8DBD91}"/>
              </a:ext>
            </a:extLst>
          </p:cNvPr>
          <p:cNvGrpSpPr>
            <a:grpSpLocks noChangeAspect="1"/>
          </p:cNvGrpSpPr>
          <p:nvPr/>
        </p:nvGrpSpPr>
        <p:grpSpPr>
          <a:xfrm>
            <a:off x="1827227" y="3844545"/>
            <a:ext cx="2457238" cy="1920240"/>
            <a:chOff x="5878388" y="2359349"/>
            <a:chExt cx="3672408" cy="2869851"/>
          </a:xfrm>
        </p:grpSpPr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A20911F7-2DE2-5947-9ED1-55208D4E1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178089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C69032A6-2EE1-E940-8478-CF5DA7AB5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3695737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C90A05D1-A220-1444-BD82-547C8457D8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388" y="4213385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6FA71056-AD89-004F-8BE4-CD84AA513B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359349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6160AB05-EB4C-0448-8A07-5B5D409321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2878238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55A2E6FC-24C1-E242-8ED8-DC406165B8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397127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8F3CC1D1-CCC8-A945-92E0-94F6DCEFDD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3916016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A548996B-CB5E-A34B-BF45-E1482CD7F2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434905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98B94BB2-2F82-FA40-8A96-6CC29B6070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9416" y="495379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7342632F-2173-874F-8316-0C461D9410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36043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0A170233-E9EF-2D4B-8E73-7F5C6B5508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2879325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715AE778-7146-0D42-B815-A66DABA812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398214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D45EBD89-42FD-9642-A3F8-A92FE0DEB7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3917103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08EFA228-9FA4-F74E-8DC8-8B912D5396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435992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AEB30172-E60D-0843-BD90-CF9F6A33E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2644" y="4954880"/>
              <a:ext cx="274320" cy="274320"/>
            </a:xfrm>
            <a:prstGeom prst="ellipse">
              <a:avLst/>
            </a:prstGeom>
            <a:solidFill>
              <a:sysClr val="window" lastClr="FFFFFF">
                <a:lumMod val="75000"/>
                <a:alpha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1B630742-E989-3945-8724-EA95C5416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427913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CC85F48A-FBD3-334A-9002-314D45F976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6476" y="3945561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36" name="Straight Connector 735">
              <a:extLst>
                <a:ext uri="{FF2B5EF4-FFF2-40B4-BE49-F238E27FC236}">
                  <a16:creationId xmlns:a16="http://schemas.microsoft.com/office/drawing/2014/main" id="{F974B6AB-0581-D647-BD9B-3A65666DF98A}"/>
                </a:ext>
              </a:extLst>
            </p:cNvPr>
            <p:cNvCxnSpPr>
              <a:cxnSpLocks/>
              <a:stCxn id="719" idx="6"/>
              <a:endCxn id="722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37" name="Straight Connector 736">
              <a:extLst>
                <a:ext uri="{FF2B5EF4-FFF2-40B4-BE49-F238E27FC236}">
                  <a16:creationId xmlns:a16="http://schemas.microsoft.com/office/drawing/2014/main" id="{044A56BF-CBC2-6A46-A09B-3FD37935BF7D}"/>
                </a:ext>
              </a:extLst>
            </p:cNvPr>
            <p:cNvCxnSpPr>
              <a:cxnSpLocks/>
              <a:stCxn id="719" idx="6"/>
              <a:endCxn id="723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38" name="Straight Connector 737">
              <a:extLst>
                <a:ext uri="{FF2B5EF4-FFF2-40B4-BE49-F238E27FC236}">
                  <a16:creationId xmlns:a16="http://schemas.microsoft.com/office/drawing/2014/main" id="{5CC8C400-E23B-1E4D-984B-851FF94B5093}"/>
                </a:ext>
              </a:extLst>
            </p:cNvPr>
            <p:cNvCxnSpPr>
              <a:cxnSpLocks/>
              <a:stCxn id="719" idx="6"/>
              <a:endCxn id="724" idx="2"/>
            </p:cNvCxnSpPr>
            <p:nvPr/>
          </p:nvCxnSpPr>
          <p:spPr>
            <a:xfrm>
              <a:off x="6152708" y="3315249"/>
              <a:ext cx="876708" cy="21903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39" name="Straight Connector 738">
              <a:extLst>
                <a:ext uri="{FF2B5EF4-FFF2-40B4-BE49-F238E27FC236}">
                  <a16:creationId xmlns:a16="http://schemas.microsoft.com/office/drawing/2014/main" id="{53FB4AC7-9128-A149-91BA-5BB4908B8D90}"/>
                </a:ext>
              </a:extLst>
            </p:cNvPr>
            <p:cNvCxnSpPr>
              <a:cxnSpLocks/>
              <a:stCxn id="719" idx="6"/>
              <a:endCxn id="725" idx="2"/>
            </p:cNvCxnSpPr>
            <p:nvPr/>
          </p:nvCxnSpPr>
          <p:spPr>
            <a:xfrm>
              <a:off x="6152708" y="3315249"/>
              <a:ext cx="876708" cy="73792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0" name="Straight Connector 739">
              <a:extLst>
                <a:ext uri="{FF2B5EF4-FFF2-40B4-BE49-F238E27FC236}">
                  <a16:creationId xmlns:a16="http://schemas.microsoft.com/office/drawing/2014/main" id="{D1D86436-FADD-2540-8544-6F0F7D47D664}"/>
                </a:ext>
              </a:extLst>
            </p:cNvPr>
            <p:cNvCxnSpPr>
              <a:cxnSpLocks/>
              <a:stCxn id="719" idx="6"/>
              <a:endCxn id="726" idx="2"/>
            </p:cNvCxnSpPr>
            <p:nvPr/>
          </p:nvCxnSpPr>
          <p:spPr>
            <a:xfrm>
              <a:off x="6152708" y="3315249"/>
              <a:ext cx="876708" cy="125681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1" name="Straight Connector 740">
              <a:extLst>
                <a:ext uri="{FF2B5EF4-FFF2-40B4-BE49-F238E27FC236}">
                  <a16:creationId xmlns:a16="http://schemas.microsoft.com/office/drawing/2014/main" id="{6E0AD6FF-DD62-6F4C-A2A7-80AA213ACCDC}"/>
                </a:ext>
              </a:extLst>
            </p:cNvPr>
            <p:cNvCxnSpPr>
              <a:cxnSpLocks/>
              <a:stCxn id="719" idx="6"/>
              <a:endCxn id="727" idx="2"/>
            </p:cNvCxnSpPr>
            <p:nvPr/>
          </p:nvCxnSpPr>
          <p:spPr>
            <a:xfrm>
              <a:off x="6152708" y="3315249"/>
              <a:ext cx="876708" cy="177570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2" name="Straight Connector 741">
              <a:extLst>
                <a:ext uri="{FF2B5EF4-FFF2-40B4-BE49-F238E27FC236}">
                  <a16:creationId xmlns:a16="http://schemas.microsoft.com/office/drawing/2014/main" id="{02E06FAF-271E-1B42-9447-8C4EE2856436}"/>
                </a:ext>
              </a:extLst>
            </p:cNvPr>
            <p:cNvCxnSpPr>
              <a:cxnSpLocks/>
              <a:stCxn id="720" idx="6"/>
              <a:endCxn id="722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3" name="Straight Connector 742">
              <a:extLst>
                <a:ext uri="{FF2B5EF4-FFF2-40B4-BE49-F238E27FC236}">
                  <a16:creationId xmlns:a16="http://schemas.microsoft.com/office/drawing/2014/main" id="{66A3879A-E62B-8B43-BCA9-F3DD9C1191E2}"/>
                </a:ext>
              </a:extLst>
            </p:cNvPr>
            <p:cNvCxnSpPr>
              <a:cxnSpLocks/>
              <a:stCxn id="720" idx="6"/>
              <a:endCxn id="723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4" name="Straight Connector 743">
              <a:extLst>
                <a:ext uri="{FF2B5EF4-FFF2-40B4-BE49-F238E27FC236}">
                  <a16:creationId xmlns:a16="http://schemas.microsoft.com/office/drawing/2014/main" id="{3A3BC9AC-B80C-3941-815B-E9D5015FF393}"/>
                </a:ext>
              </a:extLst>
            </p:cNvPr>
            <p:cNvCxnSpPr>
              <a:cxnSpLocks/>
              <a:stCxn id="720" idx="6"/>
              <a:endCxn id="724" idx="2"/>
            </p:cNvCxnSpPr>
            <p:nvPr/>
          </p:nvCxnSpPr>
          <p:spPr>
            <a:xfrm flipV="1">
              <a:off x="6152708" y="3534287"/>
              <a:ext cx="876708" cy="29861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5" name="Straight Connector 744">
              <a:extLst>
                <a:ext uri="{FF2B5EF4-FFF2-40B4-BE49-F238E27FC236}">
                  <a16:creationId xmlns:a16="http://schemas.microsoft.com/office/drawing/2014/main" id="{78A38FC0-C5FA-7A48-A574-685CB8493AA9}"/>
                </a:ext>
              </a:extLst>
            </p:cNvPr>
            <p:cNvCxnSpPr>
              <a:cxnSpLocks/>
              <a:stCxn id="720" idx="6"/>
              <a:endCxn id="725" idx="2"/>
            </p:cNvCxnSpPr>
            <p:nvPr/>
          </p:nvCxnSpPr>
          <p:spPr>
            <a:xfrm>
              <a:off x="6152708" y="3832897"/>
              <a:ext cx="876708" cy="2202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6" name="Straight Connector 745">
              <a:extLst>
                <a:ext uri="{FF2B5EF4-FFF2-40B4-BE49-F238E27FC236}">
                  <a16:creationId xmlns:a16="http://schemas.microsoft.com/office/drawing/2014/main" id="{5AB37937-22D9-B44F-9991-D0632EF6C00F}"/>
                </a:ext>
              </a:extLst>
            </p:cNvPr>
            <p:cNvCxnSpPr>
              <a:cxnSpLocks/>
              <a:stCxn id="720" idx="6"/>
              <a:endCxn id="726" idx="2"/>
            </p:cNvCxnSpPr>
            <p:nvPr/>
          </p:nvCxnSpPr>
          <p:spPr>
            <a:xfrm>
              <a:off x="6152708" y="3832897"/>
              <a:ext cx="876708" cy="7391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7" name="Straight Connector 746">
              <a:extLst>
                <a:ext uri="{FF2B5EF4-FFF2-40B4-BE49-F238E27FC236}">
                  <a16:creationId xmlns:a16="http://schemas.microsoft.com/office/drawing/2014/main" id="{2EA70082-8AE8-A548-AFC3-B18B0B3C0C77}"/>
                </a:ext>
              </a:extLst>
            </p:cNvPr>
            <p:cNvCxnSpPr>
              <a:cxnSpLocks/>
              <a:stCxn id="720" idx="6"/>
              <a:endCxn id="727" idx="2"/>
            </p:cNvCxnSpPr>
            <p:nvPr/>
          </p:nvCxnSpPr>
          <p:spPr>
            <a:xfrm>
              <a:off x="6152708" y="3832897"/>
              <a:ext cx="876708" cy="125805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8" name="Straight Connector 747">
              <a:extLst>
                <a:ext uri="{FF2B5EF4-FFF2-40B4-BE49-F238E27FC236}">
                  <a16:creationId xmlns:a16="http://schemas.microsoft.com/office/drawing/2014/main" id="{0368B2A7-50FA-5D4C-8C1B-52E40045967A}"/>
                </a:ext>
              </a:extLst>
            </p:cNvPr>
            <p:cNvCxnSpPr>
              <a:cxnSpLocks/>
              <a:stCxn id="721" idx="6"/>
              <a:endCxn id="722" idx="2"/>
            </p:cNvCxnSpPr>
            <p:nvPr/>
          </p:nvCxnSpPr>
          <p:spPr>
            <a:xfrm flipV="1">
              <a:off x="6152708" y="2496509"/>
              <a:ext cx="876708" cy="18540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49" name="Straight Connector 748">
              <a:extLst>
                <a:ext uri="{FF2B5EF4-FFF2-40B4-BE49-F238E27FC236}">
                  <a16:creationId xmlns:a16="http://schemas.microsoft.com/office/drawing/2014/main" id="{239AC52F-45C8-084E-ADAA-647511BD0F28}"/>
                </a:ext>
              </a:extLst>
            </p:cNvPr>
            <p:cNvCxnSpPr>
              <a:cxnSpLocks/>
              <a:stCxn id="721" idx="6"/>
              <a:endCxn id="723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0" name="Straight Connector 749">
              <a:extLst>
                <a:ext uri="{FF2B5EF4-FFF2-40B4-BE49-F238E27FC236}">
                  <a16:creationId xmlns:a16="http://schemas.microsoft.com/office/drawing/2014/main" id="{889E3531-99D1-9644-810B-134FEE0B0C2E}"/>
                </a:ext>
              </a:extLst>
            </p:cNvPr>
            <p:cNvCxnSpPr>
              <a:cxnSpLocks/>
              <a:stCxn id="721" idx="6"/>
              <a:endCxn id="724" idx="2"/>
            </p:cNvCxnSpPr>
            <p:nvPr/>
          </p:nvCxnSpPr>
          <p:spPr>
            <a:xfrm flipV="1">
              <a:off x="6152708" y="3534287"/>
              <a:ext cx="876708" cy="8162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1" name="Straight Connector 750">
              <a:extLst>
                <a:ext uri="{FF2B5EF4-FFF2-40B4-BE49-F238E27FC236}">
                  <a16:creationId xmlns:a16="http://schemas.microsoft.com/office/drawing/2014/main" id="{724138F0-78C1-0B43-A71F-6D05D17DC965}"/>
                </a:ext>
              </a:extLst>
            </p:cNvPr>
            <p:cNvCxnSpPr>
              <a:cxnSpLocks/>
              <a:stCxn id="721" idx="6"/>
              <a:endCxn id="725" idx="2"/>
            </p:cNvCxnSpPr>
            <p:nvPr/>
          </p:nvCxnSpPr>
          <p:spPr>
            <a:xfrm flipV="1">
              <a:off x="6152708" y="4053176"/>
              <a:ext cx="876708" cy="2973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2" name="Straight Connector 751">
              <a:extLst>
                <a:ext uri="{FF2B5EF4-FFF2-40B4-BE49-F238E27FC236}">
                  <a16:creationId xmlns:a16="http://schemas.microsoft.com/office/drawing/2014/main" id="{FB3D4CC2-12B4-894B-BCAC-6A26FD092429}"/>
                </a:ext>
              </a:extLst>
            </p:cNvPr>
            <p:cNvCxnSpPr>
              <a:cxnSpLocks/>
              <a:stCxn id="721" idx="6"/>
              <a:endCxn id="726" idx="2"/>
            </p:cNvCxnSpPr>
            <p:nvPr/>
          </p:nvCxnSpPr>
          <p:spPr>
            <a:xfrm>
              <a:off x="6152708" y="4350545"/>
              <a:ext cx="876708" cy="22152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3" name="Straight Connector 752">
              <a:extLst>
                <a:ext uri="{FF2B5EF4-FFF2-40B4-BE49-F238E27FC236}">
                  <a16:creationId xmlns:a16="http://schemas.microsoft.com/office/drawing/2014/main" id="{68CE3225-12D8-4145-9A54-8E6C7072D503}"/>
                </a:ext>
              </a:extLst>
            </p:cNvPr>
            <p:cNvCxnSpPr>
              <a:cxnSpLocks/>
              <a:stCxn id="721" idx="6"/>
              <a:endCxn id="727" idx="2"/>
            </p:cNvCxnSpPr>
            <p:nvPr/>
          </p:nvCxnSpPr>
          <p:spPr>
            <a:xfrm>
              <a:off x="6152708" y="4350545"/>
              <a:ext cx="876708" cy="74040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4" name="Straight Connector 753">
              <a:extLst>
                <a:ext uri="{FF2B5EF4-FFF2-40B4-BE49-F238E27FC236}">
                  <a16:creationId xmlns:a16="http://schemas.microsoft.com/office/drawing/2014/main" id="{2416589C-AD80-AE45-B338-6F1046AC9C21}"/>
                </a:ext>
              </a:extLst>
            </p:cNvPr>
            <p:cNvCxnSpPr>
              <a:cxnSpLocks/>
              <a:stCxn id="722" idx="6"/>
              <a:endCxn id="728" idx="2"/>
            </p:cNvCxnSpPr>
            <p:nvPr/>
          </p:nvCxnSpPr>
          <p:spPr>
            <a:xfrm>
              <a:off x="7303736" y="2496509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5" name="Straight Connector 754">
              <a:extLst>
                <a:ext uri="{FF2B5EF4-FFF2-40B4-BE49-F238E27FC236}">
                  <a16:creationId xmlns:a16="http://schemas.microsoft.com/office/drawing/2014/main" id="{28277362-2C2B-5946-B352-A473CF1C3DBA}"/>
                </a:ext>
              </a:extLst>
            </p:cNvPr>
            <p:cNvCxnSpPr>
              <a:cxnSpLocks/>
              <a:stCxn id="722" idx="6"/>
              <a:endCxn id="729" idx="2"/>
            </p:cNvCxnSpPr>
            <p:nvPr/>
          </p:nvCxnSpPr>
          <p:spPr>
            <a:xfrm>
              <a:off x="7303736" y="2496509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6" name="Straight Connector 755">
              <a:extLst>
                <a:ext uri="{FF2B5EF4-FFF2-40B4-BE49-F238E27FC236}">
                  <a16:creationId xmlns:a16="http://schemas.microsoft.com/office/drawing/2014/main" id="{E7064E91-28DA-EE48-B910-ECA893F2DD69}"/>
                </a:ext>
              </a:extLst>
            </p:cNvPr>
            <p:cNvCxnSpPr>
              <a:cxnSpLocks/>
              <a:stCxn id="722" idx="6"/>
              <a:endCxn id="730" idx="2"/>
            </p:cNvCxnSpPr>
            <p:nvPr/>
          </p:nvCxnSpPr>
          <p:spPr>
            <a:xfrm>
              <a:off x="7303736" y="2496509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7" name="Straight Connector 756">
              <a:extLst>
                <a:ext uri="{FF2B5EF4-FFF2-40B4-BE49-F238E27FC236}">
                  <a16:creationId xmlns:a16="http://schemas.microsoft.com/office/drawing/2014/main" id="{B2CC078D-0FD1-2648-8E0C-07E2F8FF9C80}"/>
                </a:ext>
              </a:extLst>
            </p:cNvPr>
            <p:cNvCxnSpPr>
              <a:cxnSpLocks/>
              <a:stCxn id="722" idx="6"/>
              <a:endCxn id="731" idx="2"/>
            </p:cNvCxnSpPr>
            <p:nvPr/>
          </p:nvCxnSpPr>
          <p:spPr>
            <a:xfrm>
              <a:off x="7303736" y="2496509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8" name="Straight Connector 757">
              <a:extLst>
                <a:ext uri="{FF2B5EF4-FFF2-40B4-BE49-F238E27FC236}">
                  <a16:creationId xmlns:a16="http://schemas.microsoft.com/office/drawing/2014/main" id="{AE98B3F6-8ED0-A84C-8D58-8DE2DF8C22F3}"/>
                </a:ext>
              </a:extLst>
            </p:cNvPr>
            <p:cNvCxnSpPr>
              <a:cxnSpLocks/>
              <a:stCxn id="722" idx="6"/>
              <a:endCxn id="732" idx="2"/>
            </p:cNvCxnSpPr>
            <p:nvPr/>
          </p:nvCxnSpPr>
          <p:spPr>
            <a:xfrm>
              <a:off x="7303736" y="2496509"/>
              <a:ext cx="878908" cy="207664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59" name="Straight Connector 758">
              <a:extLst>
                <a:ext uri="{FF2B5EF4-FFF2-40B4-BE49-F238E27FC236}">
                  <a16:creationId xmlns:a16="http://schemas.microsoft.com/office/drawing/2014/main" id="{55E12451-5381-2548-8483-FB4E6E98C8CE}"/>
                </a:ext>
              </a:extLst>
            </p:cNvPr>
            <p:cNvCxnSpPr>
              <a:cxnSpLocks/>
              <a:stCxn id="722" idx="6"/>
              <a:endCxn id="733" idx="2"/>
            </p:cNvCxnSpPr>
            <p:nvPr/>
          </p:nvCxnSpPr>
          <p:spPr>
            <a:xfrm>
              <a:off x="7303736" y="2496509"/>
              <a:ext cx="878908" cy="25955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0" name="Straight Connector 759">
              <a:extLst>
                <a:ext uri="{FF2B5EF4-FFF2-40B4-BE49-F238E27FC236}">
                  <a16:creationId xmlns:a16="http://schemas.microsoft.com/office/drawing/2014/main" id="{556CA4DB-FA6E-B246-8D5C-04AFF10974D4}"/>
                </a:ext>
              </a:extLst>
            </p:cNvPr>
            <p:cNvCxnSpPr>
              <a:cxnSpLocks/>
              <a:stCxn id="723" idx="6"/>
              <a:endCxn id="728" idx="2"/>
            </p:cNvCxnSpPr>
            <p:nvPr/>
          </p:nvCxnSpPr>
          <p:spPr>
            <a:xfrm flipV="1">
              <a:off x="7303736" y="2497596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1" name="Straight Connector 760">
              <a:extLst>
                <a:ext uri="{FF2B5EF4-FFF2-40B4-BE49-F238E27FC236}">
                  <a16:creationId xmlns:a16="http://schemas.microsoft.com/office/drawing/2014/main" id="{0803714C-C066-0147-9BD5-ADE6E4EEF88B}"/>
                </a:ext>
              </a:extLst>
            </p:cNvPr>
            <p:cNvCxnSpPr>
              <a:cxnSpLocks/>
              <a:stCxn id="723" idx="6"/>
              <a:endCxn id="729" idx="2"/>
            </p:cNvCxnSpPr>
            <p:nvPr/>
          </p:nvCxnSpPr>
          <p:spPr>
            <a:xfrm>
              <a:off x="7303736" y="3015398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2" name="Straight Connector 761">
              <a:extLst>
                <a:ext uri="{FF2B5EF4-FFF2-40B4-BE49-F238E27FC236}">
                  <a16:creationId xmlns:a16="http://schemas.microsoft.com/office/drawing/2014/main" id="{95962834-E267-8D4E-822A-AC07FF9B4C71}"/>
                </a:ext>
              </a:extLst>
            </p:cNvPr>
            <p:cNvCxnSpPr>
              <a:cxnSpLocks/>
              <a:stCxn id="723" idx="6"/>
              <a:endCxn id="730" idx="2"/>
            </p:cNvCxnSpPr>
            <p:nvPr/>
          </p:nvCxnSpPr>
          <p:spPr>
            <a:xfrm>
              <a:off x="7303736" y="3015398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3" name="Straight Connector 762">
              <a:extLst>
                <a:ext uri="{FF2B5EF4-FFF2-40B4-BE49-F238E27FC236}">
                  <a16:creationId xmlns:a16="http://schemas.microsoft.com/office/drawing/2014/main" id="{A4A179DD-B1E1-7943-A36C-F16E1F93777B}"/>
                </a:ext>
              </a:extLst>
            </p:cNvPr>
            <p:cNvCxnSpPr>
              <a:cxnSpLocks/>
              <a:stCxn id="723" idx="6"/>
              <a:endCxn id="731" idx="2"/>
            </p:cNvCxnSpPr>
            <p:nvPr/>
          </p:nvCxnSpPr>
          <p:spPr>
            <a:xfrm>
              <a:off x="7303736" y="3015398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4" name="Straight Connector 763">
              <a:extLst>
                <a:ext uri="{FF2B5EF4-FFF2-40B4-BE49-F238E27FC236}">
                  <a16:creationId xmlns:a16="http://schemas.microsoft.com/office/drawing/2014/main" id="{47C93EC9-67C2-9643-A3C2-6A1026DFD39E}"/>
                </a:ext>
              </a:extLst>
            </p:cNvPr>
            <p:cNvCxnSpPr>
              <a:cxnSpLocks/>
              <a:stCxn id="723" idx="6"/>
              <a:endCxn id="732" idx="2"/>
            </p:cNvCxnSpPr>
            <p:nvPr/>
          </p:nvCxnSpPr>
          <p:spPr>
            <a:xfrm>
              <a:off x="7303736" y="3015398"/>
              <a:ext cx="878908" cy="15577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5" name="Straight Connector 764">
              <a:extLst>
                <a:ext uri="{FF2B5EF4-FFF2-40B4-BE49-F238E27FC236}">
                  <a16:creationId xmlns:a16="http://schemas.microsoft.com/office/drawing/2014/main" id="{471EEC56-6FB4-1F47-B6DB-34B73E272238}"/>
                </a:ext>
              </a:extLst>
            </p:cNvPr>
            <p:cNvCxnSpPr>
              <a:cxnSpLocks/>
              <a:stCxn id="723" idx="6"/>
              <a:endCxn id="733" idx="2"/>
            </p:cNvCxnSpPr>
            <p:nvPr/>
          </p:nvCxnSpPr>
          <p:spPr>
            <a:xfrm>
              <a:off x="7303736" y="3015398"/>
              <a:ext cx="878908" cy="207664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6" name="Straight Connector 765">
              <a:extLst>
                <a:ext uri="{FF2B5EF4-FFF2-40B4-BE49-F238E27FC236}">
                  <a16:creationId xmlns:a16="http://schemas.microsoft.com/office/drawing/2014/main" id="{CF79C16C-420C-084C-AAD0-0C07DC808B53}"/>
                </a:ext>
              </a:extLst>
            </p:cNvPr>
            <p:cNvCxnSpPr>
              <a:cxnSpLocks/>
              <a:stCxn id="724" idx="6"/>
              <a:endCxn id="728" idx="2"/>
            </p:cNvCxnSpPr>
            <p:nvPr/>
          </p:nvCxnSpPr>
          <p:spPr>
            <a:xfrm flipV="1">
              <a:off x="7303736" y="2497596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7" name="Straight Connector 766">
              <a:extLst>
                <a:ext uri="{FF2B5EF4-FFF2-40B4-BE49-F238E27FC236}">
                  <a16:creationId xmlns:a16="http://schemas.microsoft.com/office/drawing/2014/main" id="{CDE14DAF-07E7-8E4E-9C4A-E4728C205423}"/>
                </a:ext>
              </a:extLst>
            </p:cNvPr>
            <p:cNvCxnSpPr>
              <a:cxnSpLocks/>
              <a:stCxn id="724" idx="6"/>
              <a:endCxn id="729" idx="2"/>
            </p:cNvCxnSpPr>
            <p:nvPr/>
          </p:nvCxnSpPr>
          <p:spPr>
            <a:xfrm flipV="1">
              <a:off x="7303736" y="3016485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8" name="Straight Connector 767">
              <a:extLst>
                <a:ext uri="{FF2B5EF4-FFF2-40B4-BE49-F238E27FC236}">
                  <a16:creationId xmlns:a16="http://schemas.microsoft.com/office/drawing/2014/main" id="{4272A28F-332D-CD4D-AF11-3D21D411AE11}"/>
                </a:ext>
              </a:extLst>
            </p:cNvPr>
            <p:cNvCxnSpPr>
              <a:cxnSpLocks/>
              <a:stCxn id="724" idx="6"/>
              <a:endCxn id="730" idx="2"/>
            </p:cNvCxnSpPr>
            <p:nvPr/>
          </p:nvCxnSpPr>
          <p:spPr>
            <a:xfrm>
              <a:off x="7303736" y="3534287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69" name="Straight Connector 768">
              <a:extLst>
                <a:ext uri="{FF2B5EF4-FFF2-40B4-BE49-F238E27FC236}">
                  <a16:creationId xmlns:a16="http://schemas.microsoft.com/office/drawing/2014/main" id="{C13CFD57-0126-3A49-BBB1-BB87A860663D}"/>
                </a:ext>
              </a:extLst>
            </p:cNvPr>
            <p:cNvCxnSpPr>
              <a:cxnSpLocks/>
              <a:stCxn id="724" idx="6"/>
              <a:endCxn id="731" idx="2"/>
            </p:cNvCxnSpPr>
            <p:nvPr/>
          </p:nvCxnSpPr>
          <p:spPr>
            <a:xfrm>
              <a:off x="7303736" y="3534287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0" name="Straight Connector 769">
              <a:extLst>
                <a:ext uri="{FF2B5EF4-FFF2-40B4-BE49-F238E27FC236}">
                  <a16:creationId xmlns:a16="http://schemas.microsoft.com/office/drawing/2014/main" id="{D4D4A4AE-452A-1240-B9F9-DADBA860AEBE}"/>
                </a:ext>
              </a:extLst>
            </p:cNvPr>
            <p:cNvCxnSpPr>
              <a:cxnSpLocks/>
              <a:stCxn id="724" idx="6"/>
              <a:endCxn id="732" idx="2"/>
            </p:cNvCxnSpPr>
            <p:nvPr/>
          </p:nvCxnSpPr>
          <p:spPr>
            <a:xfrm>
              <a:off x="7303736" y="3534287"/>
              <a:ext cx="878908" cy="103886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1" name="Straight Connector 770">
              <a:extLst>
                <a:ext uri="{FF2B5EF4-FFF2-40B4-BE49-F238E27FC236}">
                  <a16:creationId xmlns:a16="http://schemas.microsoft.com/office/drawing/2014/main" id="{E5125467-1808-4446-A942-AC7AB947ADC2}"/>
                </a:ext>
              </a:extLst>
            </p:cNvPr>
            <p:cNvCxnSpPr>
              <a:cxnSpLocks/>
              <a:stCxn id="724" idx="6"/>
              <a:endCxn id="733" idx="2"/>
            </p:cNvCxnSpPr>
            <p:nvPr/>
          </p:nvCxnSpPr>
          <p:spPr>
            <a:xfrm>
              <a:off x="7303736" y="3534287"/>
              <a:ext cx="878908" cy="1557753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2" name="Straight Connector 771">
              <a:extLst>
                <a:ext uri="{FF2B5EF4-FFF2-40B4-BE49-F238E27FC236}">
                  <a16:creationId xmlns:a16="http://schemas.microsoft.com/office/drawing/2014/main" id="{3C07F21B-BEB3-1340-8FDD-80A290CA1BFB}"/>
                </a:ext>
              </a:extLst>
            </p:cNvPr>
            <p:cNvCxnSpPr>
              <a:cxnSpLocks/>
              <a:stCxn id="725" idx="6"/>
              <a:endCxn id="728" idx="2"/>
            </p:cNvCxnSpPr>
            <p:nvPr/>
          </p:nvCxnSpPr>
          <p:spPr>
            <a:xfrm flipV="1">
              <a:off x="7303736" y="2497596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3" name="Straight Connector 772">
              <a:extLst>
                <a:ext uri="{FF2B5EF4-FFF2-40B4-BE49-F238E27FC236}">
                  <a16:creationId xmlns:a16="http://schemas.microsoft.com/office/drawing/2014/main" id="{3EBB5B2F-E6FC-E243-BCD4-FBBCB512B8A6}"/>
                </a:ext>
              </a:extLst>
            </p:cNvPr>
            <p:cNvCxnSpPr>
              <a:cxnSpLocks/>
              <a:stCxn id="725" idx="6"/>
              <a:endCxn id="729" idx="2"/>
            </p:cNvCxnSpPr>
            <p:nvPr/>
          </p:nvCxnSpPr>
          <p:spPr>
            <a:xfrm flipV="1">
              <a:off x="7303736" y="3016485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4" name="Straight Connector 773">
              <a:extLst>
                <a:ext uri="{FF2B5EF4-FFF2-40B4-BE49-F238E27FC236}">
                  <a16:creationId xmlns:a16="http://schemas.microsoft.com/office/drawing/2014/main" id="{15288A9A-1AA6-EC46-B633-893EDE17AE42}"/>
                </a:ext>
              </a:extLst>
            </p:cNvPr>
            <p:cNvCxnSpPr>
              <a:cxnSpLocks/>
              <a:stCxn id="725" idx="6"/>
              <a:endCxn id="730" idx="2"/>
            </p:cNvCxnSpPr>
            <p:nvPr/>
          </p:nvCxnSpPr>
          <p:spPr>
            <a:xfrm flipV="1">
              <a:off x="7303736" y="3535374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5" name="Straight Connector 774">
              <a:extLst>
                <a:ext uri="{FF2B5EF4-FFF2-40B4-BE49-F238E27FC236}">
                  <a16:creationId xmlns:a16="http://schemas.microsoft.com/office/drawing/2014/main" id="{1F52734B-925A-6647-A705-CA9A7A8C1AEB}"/>
                </a:ext>
              </a:extLst>
            </p:cNvPr>
            <p:cNvCxnSpPr>
              <a:cxnSpLocks/>
              <a:stCxn id="725" idx="6"/>
              <a:endCxn id="731" idx="2"/>
            </p:cNvCxnSpPr>
            <p:nvPr/>
          </p:nvCxnSpPr>
          <p:spPr>
            <a:xfrm>
              <a:off x="7303736" y="4053176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6" name="Straight Connector 775">
              <a:extLst>
                <a:ext uri="{FF2B5EF4-FFF2-40B4-BE49-F238E27FC236}">
                  <a16:creationId xmlns:a16="http://schemas.microsoft.com/office/drawing/2014/main" id="{8EE8CDBB-EAA6-934C-B983-2F4FABDFC1D3}"/>
                </a:ext>
              </a:extLst>
            </p:cNvPr>
            <p:cNvCxnSpPr>
              <a:cxnSpLocks/>
              <a:stCxn id="725" idx="6"/>
              <a:endCxn id="732" idx="2"/>
            </p:cNvCxnSpPr>
            <p:nvPr/>
          </p:nvCxnSpPr>
          <p:spPr>
            <a:xfrm>
              <a:off x="7303736" y="4053176"/>
              <a:ext cx="878908" cy="51997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7" name="Straight Connector 776">
              <a:extLst>
                <a:ext uri="{FF2B5EF4-FFF2-40B4-BE49-F238E27FC236}">
                  <a16:creationId xmlns:a16="http://schemas.microsoft.com/office/drawing/2014/main" id="{767F84FF-FC02-D046-B04D-AD33DFED7E79}"/>
                </a:ext>
              </a:extLst>
            </p:cNvPr>
            <p:cNvCxnSpPr>
              <a:cxnSpLocks/>
              <a:stCxn id="725" idx="6"/>
              <a:endCxn id="733" idx="2"/>
            </p:cNvCxnSpPr>
            <p:nvPr/>
          </p:nvCxnSpPr>
          <p:spPr>
            <a:xfrm>
              <a:off x="7303736" y="4053176"/>
              <a:ext cx="878908" cy="103886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8" name="Straight Connector 777">
              <a:extLst>
                <a:ext uri="{FF2B5EF4-FFF2-40B4-BE49-F238E27FC236}">
                  <a16:creationId xmlns:a16="http://schemas.microsoft.com/office/drawing/2014/main" id="{19A6A539-BD45-304A-84B0-D13929953961}"/>
                </a:ext>
              </a:extLst>
            </p:cNvPr>
            <p:cNvCxnSpPr>
              <a:cxnSpLocks/>
              <a:stCxn id="726" idx="6"/>
              <a:endCxn id="728" idx="2"/>
            </p:cNvCxnSpPr>
            <p:nvPr/>
          </p:nvCxnSpPr>
          <p:spPr>
            <a:xfrm flipV="1">
              <a:off x="7303736" y="2497596"/>
              <a:ext cx="878908" cy="207446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79" name="Straight Connector 778">
              <a:extLst>
                <a:ext uri="{FF2B5EF4-FFF2-40B4-BE49-F238E27FC236}">
                  <a16:creationId xmlns:a16="http://schemas.microsoft.com/office/drawing/2014/main" id="{ABDA5D19-BBB6-F143-A972-07707FB0EC67}"/>
                </a:ext>
              </a:extLst>
            </p:cNvPr>
            <p:cNvCxnSpPr>
              <a:cxnSpLocks/>
              <a:stCxn id="726" idx="6"/>
              <a:endCxn id="729" idx="2"/>
            </p:cNvCxnSpPr>
            <p:nvPr/>
          </p:nvCxnSpPr>
          <p:spPr>
            <a:xfrm flipV="1">
              <a:off x="7303736" y="3016485"/>
              <a:ext cx="878908" cy="155558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0" name="Straight Connector 779">
              <a:extLst>
                <a:ext uri="{FF2B5EF4-FFF2-40B4-BE49-F238E27FC236}">
                  <a16:creationId xmlns:a16="http://schemas.microsoft.com/office/drawing/2014/main" id="{CAD010FD-8FA9-C74B-91E8-39F6449F89CC}"/>
                </a:ext>
              </a:extLst>
            </p:cNvPr>
            <p:cNvCxnSpPr>
              <a:cxnSpLocks/>
              <a:stCxn id="726" idx="6"/>
              <a:endCxn id="730" idx="2"/>
            </p:cNvCxnSpPr>
            <p:nvPr/>
          </p:nvCxnSpPr>
          <p:spPr>
            <a:xfrm flipV="1">
              <a:off x="7303736" y="3535374"/>
              <a:ext cx="878908" cy="103669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1" name="Straight Connector 780">
              <a:extLst>
                <a:ext uri="{FF2B5EF4-FFF2-40B4-BE49-F238E27FC236}">
                  <a16:creationId xmlns:a16="http://schemas.microsoft.com/office/drawing/2014/main" id="{E442C195-8A17-B246-8678-CBCB1BB6E594}"/>
                </a:ext>
              </a:extLst>
            </p:cNvPr>
            <p:cNvCxnSpPr>
              <a:cxnSpLocks/>
              <a:stCxn id="726" idx="6"/>
              <a:endCxn id="731" idx="2"/>
            </p:cNvCxnSpPr>
            <p:nvPr/>
          </p:nvCxnSpPr>
          <p:spPr>
            <a:xfrm flipV="1">
              <a:off x="7303736" y="4054263"/>
              <a:ext cx="878908" cy="51780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2" name="Straight Connector 781">
              <a:extLst>
                <a:ext uri="{FF2B5EF4-FFF2-40B4-BE49-F238E27FC236}">
                  <a16:creationId xmlns:a16="http://schemas.microsoft.com/office/drawing/2014/main" id="{5517783A-6579-CA41-AC80-4C23602C3CA1}"/>
                </a:ext>
              </a:extLst>
            </p:cNvPr>
            <p:cNvCxnSpPr>
              <a:cxnSpLocks/>
              <a:stCxn id="726" idx="6"/>
              <a:endCxn id="732" idx="2"/>
            </p:cNvCxnSpPr>
            <p:nvPr/>
          </p:nvCxnSpPr>
          <p:spPr>
            <a:xfrm>
              <a:off x="7303736" y="4572065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3" name="Straight Connector 782">
              <a:extLst>
                <a:ext uri="{FF2B5EF4-FFF2-40B4-BE49-F238E27FC236}">
                  <a16:creationId xmlns:a16="http://schemas.microsoft.com/office/drawing/2014/main" id="{DF5EC838-ECE1-4343-BEE7-54A9A98E07A0}"/>
                </a:ext>
              </a:extLst>
            </p:cNvPr>
            <p:cNvCxnSpPr>
              <a:cxnSpLocks/>
              <a:stCxn id="726" idx="6"/>
              <a:endCxn id="733" idx="2"/>
            </p:cNvCxnSpPr>
            <p:nvPr/>
          </p:nvCxnSpPr>
          <p:spPr>
            <a:xfrm>
              <a:off x="7303736" y="4572065"/>
              <a:ext cx="878908" cy="51997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4" name="Straight Connector 783">
              <a:extLst>
                <a:ext uri="{FF2B5EF4-FFF2-40B4-BE49-F238E27FC236}">
                  <a16:creationId xmlns:a16="http://schemas.microsoft.com/office/drawing/2014/main" id="{948262CE-8538-3C47-9F55-6C3788C58DBD}"/>
                </a:ext>
              </a:extLst>
            </p:cNvPr>
            <p:cNvCxnSpPr>
              <a:cxnSpLocks/>
              <a:stCxn id="727" idx="6"/>
              <a:endCxn id="728" idx="2"/>
            </p:cNvCxnSpPr>
            <p:nvPr/>
          </p:nvCxnSpPr>
          <p:spPr>
            <a:xfrm flipV="1">
              <a:off x="7303736" y="2497596"/>
              <a:ext cx="878908" cy="25933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5" name="Straight Connector 784">
              <a:extLst>
                <a:ext uri="{FF2B5EF4-FFF2-40B4-BE49-F238E27FC236}">
                  <a16:creationId xmlns:a16="http://schemas.microsoft.com/office/drawing/2014/main" id="{896714F9-B8F7-3F44-BF1B-0C629E1BF0F9}"/>
                </a:ext>
              </a:extLst>
            </p:cNvPr>
            <p:cNvCxnSpPr>
              <a:cxnSpLocks/>
              <a:stCxn id="727" idx="6"/>
              <a:endCxn id="729" idx="2"/>
            </p:cNvCxnSpPr>
            <p:nvPr/>
          </p:nvCxnSpPr>
          <p:spPr>
            <a:xfrm flipV="1">
              <a:off x="7303736" y="3016485"/>
              <a:ext cx="878908" cy="207446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6" name="Straight Connector 785">
              <a:extLst>
                <a:ext uri="{FF2B5EF4-FFF2-40B4-BE49-F238E27FC236}">
                  <a16:creationId xmlns:a16="http://schemas.microsoft.com/office/drawing/2014/main" id="{DE6086E2-5DEF-514D-8AE9-048541D8CC23}"/>
                </a:ext>
              </a:extLst>
            </p:cNvPr>
            <p:cNvCxnSpPr>
              <a:cxnSpLocks/>
              <a:stCxn id="727" idx="6"/>
              <a:endCxn id="730" idx="2"/>
            </p:cNvCxnSpPr>
            <p:nvPr/>
          </p:nvCxnSpPr>
          <p:spPr>
            <a:xfrm flipV="1">
              <a:off x="7303736" y="3535374"/>
              <a:ext cx="878908" cy="15555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7" name="Straight Connector 786">
              <a:extLst>
                <a:ext uri="{FF2B5EF4-FFF2-40B4-BE49-F238E27FC236}">
                  <a16:creationId xmlns:a16="http://schemas.microsoft.com/office/drawing/2014/main" id="{A18E2D61-8DF5-884E-A0EC-6985820028E2}"/>
                </a:ext>
              </a:extLst>
            </p:cNvPr>
            <p:cNvCxnSpPr>
              <a:cxnSpLocks/>
              <a:stCxn id="727" idx="6"/>
              <a:endCxn id="731" idx="2"/>
            </p:cNvCxnSpPr>
            <p:nvPr/>
          </p:nvCxnSpPr>
          <p:spPr>
            <a:xfrm flipV="1">
              <a:off x="7303736" y="4054263"/>
              <a:ext cx="878908" cy="10366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8" name="Straight Connector 787">
              <a:extLst>
                <a:ext uri="{FF2B5EF4-FFF2-40B4-BE49-F238E27FC236}">
                  <a16:creationId xmlns:a16="http://schemas.microsoft.com/office/drawing/2014/main" id="{C809F7CA-4401-5840-B4D2-238371A1A4D0}"/>
                </a:ext>
              </a:extLst>
            </p:cNvPr>
            <p:cNvCxnSpPr>
              <a:cxnSpLocks/>
              <a:stCxn id="727" idx="6"/>
              <a:endCxn id="732" idx="2"/>
            </p:cNvCxnSpPr>
            <p:nvPr/>
          </p:nvCxnSpPr>
          <p:spPr>
            <a:xfrm flipV="1">
              <a:off x="7303736" y="4573152"/>
              <a:ext cx="878908" cy="51780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89" name="Straight Connector 788">
              <a:extLst>
                <a:ext uri="{FF2B5EF4-FFF2-40B4-BE49-F238E27FC236}">
                  <a16:creationId xmlns:a16="http://schemas.microsoft.com/office/drawing/2014/main" id="{F8DB7D9C-5FF8-C148-98EA-2A7D9257C991}"/>
                </a:ext>
              </a:extLst>
            </p:cNvPr>
            <p:cNvCxnSpPr>
              <a:cxnSpLocks/>
              <a:stCxn id="727" idx="6"/>
              <a:endCxn id="733" idx="2"/>
            </p:cNvCxnSpPr>
            <p:nvPr/>
          </p:nvCxnSpPr>
          <p:spPr>
            <a:xfrm>
              <a:off x="7303736" y="5090953"/>
              <a:ext cx="878908" cy="108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0" name="Straight Connector 789">
              <a:extLst>
                <a:ext uri="{FF2B5EF4-FFF2-40B4-BE49-F238E27FC236}">
                  <a16:creationId xmlns:a16="http://schemas.microsoft.com/office/drawing/2014/main" id="{AEE9A545-884D-7444-98C1-F17FC05D95B0}"/>
                </a:ext>
              </a:extLst>
            </p:cNvPr>
            <p:cNvCxnSpPr>
              <a:cxnSpLocks/>
              <a:stCxn id="734" idx="2"/>
              <a:endCxn id="728" idx="6"/>
            </p:cNvCxnSpPr>
            <p:nvPr/>
          </p:nvCxnSpPr>
          <p:spPr>
            <a:xfrm flipH="1" flipV="1">
              <a:off x="8456964" y="2497596"/>
              <a:ext cx="819512" cy="106747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1" name="Straight Connector 790">
              <a:extLst>
                <a:ext uri="{FF2B5EF4-FFF2-40B4-BE49-F238E27FC236}">
                  <a16:creationId xmlns:a16="http://schemas.microsoft.com/office/drawing/2014/main" id="{72FACC88-5E96-5344-8808-161EB5591749}"/>
                </a:ext>
              </a:extLst>
            </p:cNvPr>
            <p:cNvCxnSpPr>
              <a:cxnSpLocks/>
              <a:stCxn id="734" idx="2"/>
              <a:endCxn id="729" idx="6"/>
            </p:cNvCxnSpPr>
            <p:nvPr/>
          </p:nvCxnSpPr>
          <p:spPr>
            <a:xfrm flipH="1" flipV="1">
              <a:off x="8456964" y="3016485"/>
              <a:ext cx="819512" cy="54858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2" name="Straight Connector 791">
              <a:extLst>
                <a:ext uri="{FF2B5EF4-FFF2-40B4-BE49-F238E27FC236}">
                  <a16:creationId xmlns:a16="http://schemas.microsoft.com/office/drawing/2014/main" id="{28C8981D-1F77-6543-88B2-96064FFF570E}"/>
                </a:ext>
              </a:extLst>
            </p:cNvPr>
            <p:cNvCxnSpPr>
              <a:cxnSpLocks/>
              <a:stCxn id="734" idx="2"/>
              <a:endCxn id="730" idx="6"/>
            </p:cNvCxnSpPr>
            <p:nvPr/>
          </p:nvCxnSpPr>
          <p:spPr>
            <a:xfrm flipH="1" flipV="1">
              <a:off x="8456964" y="3535374"/>
              <a:ext cx="819512" cy="2969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3" name="Straight Connector 792">
              <a:extLst>
                <a:ext uri="{FF2B5EF4-FFF2-40B4-BE49-F238E27FC236}">
                  <a16:creationId xmlns:a16="http://schemas.microsoft.com/office/drawing/2014/main" id="{EE13DA1D-B173-9449-AF26-78A84B62CA02}"/>
                </a:ext>
              </a:extLst>
            </p:cNvPr>
            <p:cNvCxnSpPr>
              <a:cxnSpLocks/>
              <a:stCxn id="734" idx="2"/>
              <a:endCxn id="731" idx="6"/>
            </p:cNvCxnSpPr>
            <p:nvPr/>
          </p:nvCxnSpPr>
          <p:spPr>
            <a:xfrm flipH="1">
              <a:off x="8456964" y="3565073"/>
              <a:ext cx="819512" cy="48919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4" name="Straight Connector 793">
              <a:extLst>
                <a:ext uri="{FF2B5EF4-FFF2-40B4-BE49-F238E27FC236}">
                  <a16:creationId xmlns:a16="http://schemas.microsoft.com/office/drawing/2014/main" id="{D143F0FF-36EA-5D4E-BCAD-44CCB0B77FCE}"/>
                </a:ext>
              </a:extLst>
            </p:cNvPr>
            <p:cNvCxnSpPr>
              <a:cxnSpLocks/>
              <a:stCxn id="734" idx="2"/>
              <a:endCxn id="732" idx="6"/>
            </p:cNvCxnSpPr>
            <p:nvPr/>
          </p:nvCxnSpPr>
          <p:spPr>
            <a:xfrm flipH="1">
              <a:off x="8456964" y="3565073"/>
              <a:ext cx="819512" cy="100807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5" name="Straight Connector 794">
              <a:extLst>
                <a:ext uri="{FF2B5EF4-FFF2-40B4-BE49-F238E27FC236}">
                  <a16:creationId xmlns:a16="http://schemas.microsoft.com/office/drawing/2014/main" id="{70BE24E4-A2EE-754A-A0E2-478B7CC84DCB}"/>
                </a:ext>
              </a:extLst>
            </p:cNvPr>
            <p:cNvCxnSpPr>
              <a:cxnSpLocks/>
              <a:stCxn id="734" idx="2"/>
              <a:endCxn id="733" idx="5"/>
            </p:cNvCxnSpPr>
            <p:nvPr/>
          </p:nvCxnSpPr>
          <p:spPr>
            <a:xfrm flipH="1">
              <a:off x="8416791" y="3565073"/>
              <a:ext cx="859685" cy="1623954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6" name="Straight Connector 795">
              <a:extLst>
                <a:ext uri="{FF2B5EF4-FFF2-40B4-BE49-F238E27FC236}">
                  <a16:creationId xmlns:a16="http://schemas.microsoft.com/office/drawing/2014/main" id="{0C4102E4-A2E4-AA4E-AE34-B4CB5531E158}"/>
                </a:ext>
              </a:extLst>
            </p:cNvPr>
            <p:cNvCxnSpPr>
              <a:cxnSpLocks/>
              <a:stCxn id="735" idx="2"/>
              <a:endCxn id="728" idx="6"/>
            </p:cNvCxnSpPr>
            <p:nvPr/>
          </p:nvCxnSpPr>
          <p:spPr>
            <a:xfrm flipH="1" flipV="1">
              <a:off x="8456964" y="2497596"/>
              <a:ext cx="819512" cy="158512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7" name="Straight Connector 796">
              <a:extLst>
                <a:ext uri="{FF2B5EF4-FFF2-40B4-BE49-F238E27FC236}">
                  <a16:creationId xmlns:a16="http://schemas.microsoft.com/office/drawing/2014/main" id="{14F896E3-2756-BA48-92A0-7FA5F9DDF356}"/>
                </a:ext>
              </a:extLst>
            </p:cNvPr>
            <p:cNvCxnSpPr>
              <a:cxnSpLocks/>
              <a:stCxn id="735" idx="2"/>
              <a:endCxn id="729" idx="6"/>
            </p:cNvCxnSpPr>
            <p:nvPr/>
          </p:nvCxnSpPr>
          <p:spPr>
            <a:xfrm flipH="1" flipV="1">
              <a:off x="8456964" y="3016485"/>
              <a:ext cx="819512" cy="1066236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8" name="Straight Connector 797">
              <a:extLst>
                <a:ext uri="{FF2B5EF4-FFF2-40B4-BE49-F238E27FC236}">
                  <a16:creationId xmlns:a16="http://schemas.microsoft.com/office/drawing/2014/main" id="{1E2E5F5F-3653-824A-BABD-6DD83633D05F}"/>
                </a:ext>
              </a:extLst>
            </p:cNvPr>
            <p:cNvCxnSpPr>
              <a:cxnSpLocks/>
              <a:stCxn id="735" idx="2"/>
              <a:endCxn id="730" idx="6"/>
            </p:cNvCxnSpPr>
            <p:nvPr/>
          </p:nvCxnSpPr>
          <p:spPr>
            <a:xfrm flipH="1" flipV="1">
              <a:off x="8456964" y="3535374"/>
              <a:ext cx="819512" cy="54734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799" name="Straight Connector 798">
              <a:extLst>
                <a:ext uri="{FF2B5EF4-FFF2-40B4-BE49-F238E27FC236}">
                  <a16:creationId xmlns:a16="http://schemas.microsoft.com/office/drawing/2014/main" id="{D8AF7324-A789-C44A-A6C0-82C4C3288B17}"/>
                </a:ext>
              </a:extLst>
            </p:cNvPr>
            <p:cNvCxnSpPr>
              <a:cxnSpLocks/>
              <a:stCxn id="735" idx="2"/>
              <a:endCxn id="731" idx="6"/>
            </p:cNvCxnSpPr>
            <p:nvPr/>
          </p:nvCxnSpPr>
          <p:spPr>
            <a:xfrm flipH="1" flipV="1">
              <a:off x="8456964" y="4054263"/>
              <a:ext cx="819512" cy="284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800" name="Straight Connector 799">
              <a:extLst>
                <a:ext uri="{FF2B5EF4-FFF2-40B4-BE49-F238E27FC236}">
                  <a16:creationId xmlns:a16="http://schemas.microsoft.com/office/drawing/2014/main" id="{A0FFACAE-EAC9-F34A-B3F5-9C1FD24E3FB7}"/>
                </a:ext>
              </a:extLst>
            </p:cNvPr>
            <p:cNvCxnSpPr>
              <a:cxnSpLocks/>
              <a:stCxn id="735" idx="2"/>
              <a:endCxn id="732" idx="6"/>
            </p:cNvCxnSpPr>
            <p:nvPr/>
          </p:nvCxnSpPr>
          <p:spPr>
            <a:xfrm flipH="1">
              <a:off x="8456964" y="4082721"/>
              <a:ext cx="819512" cy="490431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801" name="Straight Connector 800">
              <a:extLst>
                <a:ext uri="{FF2B5EF4-FFF2-40B4-BE49-F238E27FC236}">
                  <a16:creationId xmlns:a16="http://schemas.microsoft.com/office/drawing/2014/main" id="{98998801-A125-E64E-8710-EB22A820BC81}"/>
                </a:ext>
              </a:extLst>
            </p:cNvPr>
            <p:cNvCxnSpPr>
              <a:cxnSpLocks/>
              <a:stCxn id="735" idx="2"/>
              <a:endCxn id="733" idx="6"/>
            </p:cNvCxnSpPr>
            <p:nvPr/>
          </p:nvCxnSpPr>
          <p:spPr>
            <a:xfrm flipH="1">
              <a:off x="8456964" y="4082721"/>
              <a:ext cx="819512" cy="100931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802" name="Straight Connector 801">
              <a:extLst>
                <a:ext uri="{FF2B5EF4-FFF2-40B4-BE49-F238E27FC236}">
                  <a16:creationId xmlns:a16="http://schemas.microsoft.com/office/drawing/2014/main" id="{21B54525-8293-6048-BF13-1B190AEB7E5A}"/>
                </a:ext>
              </a:extLst>
            </p:cNvPr>
            <p:cNvCxnSpPr>
              <a:cxnSpLocks/>
              <a:stCxn id="719" idx="6"/>
              <a:endCxn id="722" idx="2"/>
            </p:cNvCxnSpPr>
            <p:nvPr/>
          </p:nvCxnSpPr>
          <p:spPr>
            <a:xfrm flipV="1">
              <a:off x="6152708" y="2496509"/>
              <a:ext cx="876708" cy="818740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3" name="Straight Connector 802">
              <a:extLst>
                <a:ext uri="{FF2B5EF4-FFF2-40B4-BE49-F238E27FC236}">
                  <a16:creationId xmlns:a16="http://schemas.microsoft.com/office/drawing/2014/main" id="{920C0003-3C19-4746-BF7B-88831980853D}"/>
                </a:ext>
              </a:extLst>
            </p:cNvPr>
            <p:cNvCxnSpPr>
              <a:cxnSpLocks/>
              <a:stCxn id="719" idx="6"/>
              <a:endCxn id="723" idx="2"/>
            </p:cNvCxnSpPr>
            <p:nvPr/>
          </p:nvCxnSpPr>
          <p:spPr>
            <a:xfrm flipV="1">
              <a:off x="6152708" y="3015398"/>
              <a:ext cx="876708" cy="299851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4" name="Straight Connector 803">
              <a:extLst>
                <a:ext uri="{FF2B5EF4-FFF2-40B4-BE49-F238E27FC236}">
                  <a16:creationId xmlns:a16="http://schemas.microsoft.com/office/drawing/2014/main" id="{23FBDA1B-3DC4-8940-B571-5FD367A6ECEA}"/>
                </a:ext>
              </a:extLst>
            </p:cNvPr>
            <p:cNvCxnSpPr>
              <a:cxnSpLocks/>
              <a:stCxn id="720" idx="6"/>
              <a:endCxn id="723" idx="2"/>
            </p:cNvCxnSpPr>
            <p:nvPr/>
          </p:nvCxnSpPr>
          <p:spPr>
            <a:xfrm flipV="1">
              <a:off x="6152708" y="3015398"/>
              <a:ext cx="876708" cy="817499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5" name="Straight Connector 804">
              <a:extLst>
                <a:ext uri="{FF2B5EF4-FFF2-40B4-BE49-F238E27FC236}">
                  <a16:creationId xmlns:a16="http://schemas.microsoft.com/office/drawing/2014/main" id="{8499F0E5-90AE-744F-90CE-544D70D47A11}"/>
                </a:ext>
              </a:extLst>
            </p:cNvPr>
            <p:cNvCxnSpPr>
              <a:cxnSpLocks/>
              <a:stCxn id="720" idx="6"/>
              <a:endCxn id="722" idx="2"/>
            </p:cNvCxnSpPr>
            <p:nvPr/>
          </p:nvCxnSpPr>
          <p:spPr>
            <a:xfrm flipV="1">
              <a:off x="6152708" y="2496509"/>
              <a:ext cx="876708" cy="13363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6" name="Straight Connector 805">
              <a:extLst>
                <a:ext uri="{FF2B5EF4-FFF2-40B4-BE49-F238E27FC236}">
                  <a16:creationId xmlns:a16="http://schemas.microsoft.com/office/drawing/2014/main" id="{3DD000D8-F075-094B-A55C-7E004CA664F5}"/>
                </a:ext>
              </a:extLst>
            </p:cNvPr>
            <p:cNvCxnSpPr>
              <a:cxnSpLocks/>
              <a:stCxn id="721" idx="6"/>
              <a:endCxn id="722" idx="2"/>
            </p:cNvCxnSpPr>
            <p:nvPr/>
          </p:nvCxnSpPr>
          <p:spPr>
            <a:xfrm flipV="1">
              <a:off x="6152708" y="2496509"/>
              <a:ext cx="876708" cy="185403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7" name="Straight Connector 806">
              <a:extLst>
                <a:ext uri="{FF2B5EF4-FFF2-40B4-BE49-F238E27FC236}">
                  <a16:creationId xmlns:a16="http://schemas.microsoft.com/office/drawing/2014/main" id="{32F825F3-8C61-BE4A-8A24-B7CBEB24B998}"/>
                </a:ext>
              </a:extLst>
            </p:cNvPr>
            <p:cNvCxnSpPr>
              <a:cxnSpLocks/>
              <a:stCxn id="721" idx="6"/>
              <a:endCxn id="723" idx="2"/>
            </p:cNvCxnSpPr>
            <p:nvPr/>
          </p:nvCxnSpPr>
          <p:spPr>
            <a:xfrm flipV="1">
              <a:off x="6152708" y="3015398"/>
              <a:ext cx="876708" cy="13351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8" name="Straight Connector 807">
              <a:extLst>
                <a:ext uri="{FF2B5EF4-FFF2-40B4-BE49-F238E27FC236}">
                  <a16:creationId xmlns:a16="http://schemas.microsoft.com/office/drawing/2014/main" id="{4326D92C-789C-634F-83B0-8DE1C5CC096D}"/>
                </a:ext>
              </a:extLst>
            </p:cNvPr>
            <p:cNvCxnSpPr>
              <a:cxnSpLocks/>
              <a:stCxn id="728" idx="2"/>
              <a:endCxn id="722" idx="6"/>
            </p:cNvCxnSpPr>
            <p:nvPr/>
          </p:nvCxnSpPr>
          <p:spPr>
            <a:xfrm flipH="1" flipV="1">
              <a:off x="7303736" y="2496509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9" name="Straight Connector 808">
              <a:extLst>
                <a:ext uri="{FF2B5EF4-FFF2-40B4-BE49-F238E27FC236}">
                  <a16:creationId xmlns:a16="http://schemas.microsoft.com/office/drawing/2014/main" id="{5D72AC3B-54E3-A741-AA1A-4D9468EBC9CD}"/>
                </a:ext>
              </a:extLst>
            </p:cNvPr>
            <p:cNvCxnSpPr>
              <a:cxnSpLocks/>
              <a:stCxn id="729" idx="2"/>
              <a:endCxn id="722" idx="6"/>
            </p:cNvCxnSpPr>
            <p:nvPr/>
          </p:nvCxnSpPr>
          <p:spPr>
            <a:xfrm flipH="1" flipV="1">
              <a:off x="7303736" y="2496509"/>
              <a:ext cx="878908" cy="51997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10" name="Straight Connector 809">
              <a:extLst>
                <a:ext uri="{FF2B5EF4-FFF2-40B4-BE49-F238E27FC236}">
                  <a16:creationId xmlns:a16="http://schemas.microsoft.com/office/drawing/2014/main" id="{58268BC2-62ED-7447-BD4D-D9103250ADE7}"/>
                </a:ext>
              </a:extLst>
            </p:cNvPr>
            <p:cNvCxnSpPr>
              <a:cxnSpLocks/>
              <a:stCxn id="729" idx="2"/>
              <a:endCxn id="723" idx="6"/>
            </p:cNvCxnSpPr>
            <p:nvPr/>
          </p:nvCxnSpPr>
          <p:spPr>
            <a:xfrm flipH="1" flipV="1">
              <a:off x="7303736" y="3015398"/>
              <a:ext cx="878908" cy="108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4EED7B7B-F8AE-B34C-92A3-C3F8F203C4D4}"/>
                </a:ext>
              </a:extLst>
            </p:cNvPr>
            <p:cNvCxnSpPr>
              <a:cxnSpLocks/>
              <a:stCxn id="730" idx="2"/>
              <a:endCxn id="723" idx="6"/>
            </p:cNvCxnSpPr>
            <p:nvPr/>
          </p:nvCxnSpPr>
          <p:spPr>
            <a:xfrm flipH="1" flipV="1">
              <a:off x="7303736" y="3015398"/>
              <a:ext cx="878908" cy="51997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12" name="Straight Connector 811">
              <a:extLst>
                <a:ext uri="{FF2B5EF4-FFF2-40B4-BE49-F238E27FC236}">
                  <a16:creationId xmlns:a16="http://schemas.microsoft.com/office/drawing/2014/main" id="{E295BC60-301A-084B-8EB3-577D2A7DE44E}"/>
                </a:ext>
              </a:extLst>
            </p:cNvPr>
            <p:cNvCxnSpPr>
              <a:cxnSpLocks/>
              <a:stCxn id="728" idx="6"/>
              <a:endCxn id="734" idx="2"/>
            </p:cNvCxnSpPr>
            <p:nvPr/>
          </p:nvCxnSpPr>
          <p:spPr>
            <a:xfrm>
              <a:off x="8456964" y="2497596"/>
              <a:ext cx="819512" cy="106747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13" name="Straight Connector 812">
              <a:extLst>
                <a:ext uri="{FF2B5EF4-FFF2-40B4-BE49-F238E27FC236}">
                  <a16:creationId xmlns:a16="http://schemas.microsoft.com/office/drawing/2014/main" id="{763DED08-07CA-1942-91BD-82C374F70F7F}"/>
                </a:ext>
              </a:extLst>
            </p:cNvPr>
            <p:cNvCxnSpPr>
              <a:cxnSpLocks/>
              <a:stCxn id="729" idx="6"/>
              <a:endCxn id="734" idx="2"/>
            </p:cNvCxnSpPr>
            <p:nvPr/>
          </p:nvCxnSpPr>
          <p:spPr>
            <a:xfrm>
              <a:off x="8456964" y="3016485"/>
              <a:ext cx="819512" cy="548588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14" name="Straight Connector 813">
              <a:extLst>
                <a:ext uri="{FF2B5EF4-FFF2-40B4-BE49-F238E27FC236}">
                  <a16:creationId xmlns:a16="http://schemas.microsoft.com/office/drawing/2014/main" id="{23ABB826-1BA3-6E4A-97F0-B9B1E623A7AA}"/>
                </a:ext>
              </a:extLst>
            </p:cNvPr>
            <p:cNvCxnSpPr>
              <a:cxnSpLocks/>
              <a:stCxn id="729" idx="6"/>
              <a:endCxn id="735" idx="2"/>
            </p:cNvCxnSpPr>
            <p:nvPr/>
          </p:nvCxnSpPr>
          <p:spPr>
            <a:xfrm>
              <a:off x="8456964" y="3016485"/>
              <a:ext cx="819512" cy="106623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15" name="Straight Connector 814">
              <a:extLst>
                <a:ext uri="{FF2B5EF4-FFF2-40B4-BE49-F238E27FC236}">
                  <a16:creationId xmlns:a16="http://schemas.microsoft.com/office/drawing/2014/main" id="{4A776E1B-C45E-A64A-875D-7D6AC1887FC9}"/>
                </a:ext>
              </a:extLst>
            </p:cNvPr>
            <p:cNvCxnSpPr>
              <a:cxnSpLocks/>
              <a:stCxn id="730" idx="6"/>
              <a:endCxn id="735" idx="2"/>
            </p:cNvCxnSpPr>
            <p:nvPr/>
          </p:nvCxnSpPr>
          <p:spPr>
            <a:xfrm>
              <a:off x="8456964" y="3535374"/>
              <a:ext cx="819512" cy="547347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825" name="Group 824">
            <a:extLst>
              <a:ext uri="{FF2B5EF4-FFF2-40B4-BE49-F238E27FC236}">
                <a16:creationId xmlns:a16="http://schemas.microsoft.com/office/drawing/2014/main" id="{D7E28094-2A9A-3A4C-B25B-4FF2B20AB8AF}"/>
              </a:ext>
            </a:extLst>
          </p:cNvPr>
          <p:cNvGrpSpPr/>
          <p:nvPr/>
        </p:nvGrpSpPr>
        <p:grpSpPr>
          <a:xfrm>
            <a:off x="4539215" y="4276470"/>
            <a:ext cx="2857500" cy="1158240"/>
            <a:chOff x="8087693" y="3212976"/>
            <a:chExt cx="2857500" cy="11582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6" name="Content Placeholder 2">
                  <a:extLst>
                    <a:ext uri="{FF2B5EF4-FFF2-40B4-BE49-F238E27FC236}">
                      <a16:creationId xmlns:a16="http://schemas.microsoft.com/office/drawing/2014/main" id="{8954A2EB-2210-A743-B0FC-DABF22177A3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87693" y="3212976"/>
                  <a:ext cx="2857500" cy="1158240"/>
                </a:xfrm>
                <a:prstGeom prst="rect">
                  <a:avLst/>
                </a:prstGeom>
                <a:ln w="19050">
                  <a:noFill/>
                  <a:prstDash val="solid"/>
                </a:ln>
              </p:spPr>
              <p:txBody>
                <a:bodyPr anchor="ctr"/>
                <a:lstStyle>
                  <a:lvl1pPr marL="342900" indent="-3429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8453B"/>
                    </a:buClr>
                    <a:buFont typeface="Arial"/>
                    <a:buChar char="•"/>
                    <a:defRPr sz="2800" b="0" i="0" kern="1200">
                      <a:solidFill>
                        <a:srgbClr val="595959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1pPr>
                  <a:lvl2pPr marL="742950" indent="-28575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>
                        <a:lumMod val="75000"/>
                        <a:lumOff val="25000"/>
                      </a:schemeClr>
                    </a:buClr>
                    <a:buSzPct val="85000"/>
                    <a:buFont typeface="Arial"/>
                    <a:buChar char="•"/>
                    <a:defRPr sz="2400" b="0" i="0" kern="1200">
                      <a:solidFill>
                        <a:srgbClr val="595959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2pPr>
                  <a:lvl3pPr marL="11430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>
                        <a:lumMod val="75000"/>
                        <a:lumOff val="25000"/>
                      </a:schemeClr>
                    </a:buClr>
                    <a:buFont typeface="Arial" charset="0"/>
                    <a:buChar char="•"/>
                    <a:defRPr sz="2000" b="0" i="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3pPr>
                  <a:lvl4pPr marL="16002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b="0" i="0" kern="1200">
                      <a:solidFill>
                        <a:schemeClr val="tx1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4pPr>
                  <a:lvl5pPr marL="2057400" indent="-228600" algn="l" defTabSz="457200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b="0" i="0" kern="1200">
                      <a:solidFill>
                        <a:schemeClr val="tx1"/>
                      </a:solidFill>
                      <a:latin typeface="Gotham Book"/>
                      <a:ea typeface="ＭＳ Ｐゴシック" charset="-128"/>
                      <a:cs typeface="Gotham Boo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8453B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otham Book"/>
                      <a:ea typeface="ＭＳ Ｐゴシック" charset="-128"/>
                    </a:rPr>
                    <a:t>          </a:t>
                  </a:r>
                  <a14:m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𝐍𝐀𝐓</m:t>
                      </m:r>
                    </m:oMath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826" name="Content Placeholder 2">
                  <a:extLst>
                    <a:ext uri="{FF2B5EF4-FFF2-40B4-BE49-F238E27FC236}">
                      <a16:creationId xmlns:a16="http://schemas.microsoft.com/office/drawing/2014/main" id="{8954A2EB-2210-A743-B0FC-DABF22177A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7693" y="3212976"/>
                  <a:ext cx="2857500" cy="115824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1905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064CBED4-4E26-D44A-9542-56E580C74DA2}"/>
                </a:ext>
              </a:extLst>
            </p:cNvPr>
            <p:cNvGrpSpPr/>
            <p:nvPr/>
          </p:nvGrpSpPr>
          <p:grpSpPr>
            <a:xfrm>
              <a:off x="8527846" y="3334503"/>
              <a:ext cx="923577" cy="915185"/>
              <a:chOff x="2915293" y="3253492"/>
              <a:chExt cx="923577" cy="915185"/>
            </a:xfrm>
          </p:grpSpPr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CCF61DBB-9952-CB4A-A554-668A24FB6924}"/>
                  </a:ext>
                </a:extLst>
              </p:cNvPr>
              <p:cNvGrpSpPr/>
              <p:nvPr/>
            </p:nvGrpSpPr>
            <p:grpSpPr>
              <a:xfrm>
                <a:off x="2915293" y="3253492"/>
                <a:ext cx="923577" cy="915185"/>
                <a:chOff x="8124709" y="1773230"/>
                <a:chExt cx="1569199" cy="1554941"/>
              </a:xfrm>
            </p:grpSpPr>
            <p:sp>
              <p:nvSpPr>
                <p:cNvPr id="832" name="Oval 831">
                  <a:extLst>
                    <a:ext uri="{FF2B5EF4-FFF2-40B4-BE49-F238E27FC236}">
                      <a16:creationId xmlns:a16="http://schemas.microsoft.com/office/drawing/2014/main" id="{17D01972-46B6-454A-A454-7031B44D3E8E}"/>
                    </a:ext>
                  </a:extLst>
                </p:cNvPr>
                <p:cNvSpPr/>
                <p:nvPr/>
              </p:nvSpPr>
              <p:spPr>
                <a:xfrm>
                  <a:off x="8295251" y="1967752"/>
                  <a:ext cx="1187825" cy="1187825"/>
                </a:xfrm>
                <a:prstGeom prst="ellipse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Freeform 29">
                  <a:extLst>
                    <a:ext uri="{FF2B5EF4-FFF2-40B4-BE49-F238E27FC236}">
                      <a16:creationId xmlns:a16="http://schemas.microsoft.com/office/drawing/2014/main" id="{5953BB78-50EF-6143-A429-44EFCE2F70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24709" y="1773230"/>
                  <a:ext cx="1569199" cy="1554941"/>
                </a:xfrm>
                <a:custGeom>
                  <a:avLst/>
                  <a:gdLst/>
                  <a:ahLst/>
                  <a:cxnLst>
                    <a:cxn ang="0">
                      <a:pos x="1446" y="1547"/>
                    </a:cxn>
                    <a:cxn ang="0">
                      <a:pos x="315" y="1547"/>
                    </a:cxn>
                    <a:cxn ang="0">
                      <a:pos x="375" y="1413"/>
                    </a:cxn>
                    <a:cxn ang="0">
                      <a:pos x="1666" y="1272"/>
                    </a:cxn>
                    <a:cxn ang="0">
                      <a:pos x="0" y="923"/>
                    </a:cxn>
                    <a:cxn ang="0">
                      <a:pos x="153" y="785"/>
                    </a:cxn>
                    <a:cxn ang="0">
                      <a:pos x="155" y="769"/>
                    </a:cxn>
                    <a:cxn ang="0">
                      <a:pos x="1493" y="468"/>
                    </a:cxn>
                    <a:cxn ang="0">
                      <a:pos x="881" y="275"/>
                    </a:cxn>
                    <a:cxn ang="0">
                      <a:pos x="583" y="355"/>
                    </a:cxn>
                    <a:cxn ang="0">
                      <a:pos x="372" y="567"/>
                    </a:cxn>
                    <a:cxn ang="0">
                      <a:pos x="293" y="865"/>
                    </a:cxn>
                    <a:cxn ang="0">
                      <a:pos x="338" y="1108"/>
                    </a:cxn>
                    <a:cxn ang="0">
                      <a:pos x="521" y="1346"/>
                    </a:cxn>
                    <a:cxn ang="0">
                      <a:pos x="801" y="1465"/>
                    </a:cxn>
                    <a:cxn ang="0">
                      <a:pos x="1109" y="1424"/>
                    </a:cxn>
                    <a:cxn ang="0">
                      <a:pos x="1347" y="1240"/>
                    </a:cxn>
                    <a:cxn ang="0">
                      <a:pos x="1463" y="958"/>
                    </a:cxn>
                    <a:cxn ang="0">
                      <a:pos x="1447" y="708"/>
                    </a:cxn>
                    <a:cxn ang="0">
                      <a:pos x="1296" y="448"/>
                    </a:cxn>
                    <a:cxn ang="0">
                      <a:pos x="1037" y="297"/>
                    </a:cxn>
                    <a:cxn ang="0">
                      <a:pos x="1305" y="270"/>
                    </a:cxn>
                    <a:cxn ang="0">
                      <a:pos x="1277" y="252"/>
                    </a:cxn>
                    <a:cxn ang="0">
                      <a:pos x="463" y="104"/>
                    </a:cxn>
                    <a:cxn ang="0">
                      <a:pos x="942" y="2"/>
                    </a:cxn>
                    <a:cxn ang="0">
                      <a:pos x="1187" y="55"/>
                    </a:cxn>
                    <a:cxn ang="0">
                      <a:pos x="1270" y="247"/>
                    </a:cxn>
                    <a:cxn ang="0">
                      <a:pos x="1498" y="254"/>
                    </a:cxn>
                    <a:cxn ang="0">
                      <a:pos x="1493" y="468"/>
                    </a:cxn>
                    <a:cxn ang="0">
                      <a:pos x="1703" y="561"/>
                    </a:cxn>
                    <a:cxn ang="0">
                      <a:pos x="1602" y="752"/>
                    </a:cxn>
                    <a:cxn ang="0">
                      <a:pos x="1609" y="819"/>
                    </a:cxn>
                    <a:cxn ang="0">
                      <a:pos x="1747" y="1038"/>
                    </a:cxn>
                    <a:cxn ang="0">
                      <a:pos x="1557" y="1163"/>
                    </a:cxn>
                    <a:cxn ang="0">
                      <a:pos x="1602" y="1376"/>
                    </a:cxn>
                    <a:cxn ang="0">
                      <a:pos x="1386" y="1413"/>
                    </a:cxn>
                    <a:cxn ang="0">
                      <a:pos x="1393" y="1588"/>
                    </a:cxn>
                    <a:cxn ang="0">
                      <a:pos x="1125" y="1560"/>
                    </a:cxn>
                    <a:cxn ang="0">
                      <a:pos x="995" y="1745"/>
                    </a:cxn>
                    <a:cxn ang="0">
                      <a:pos x="856" y="1600"/>
                    </a:cxn>
                    <a:cxn ang="0">
                      <a:pos x="634" y="1717"/>
                    </a:cxn>
                    <a:cxn ang="0">
                      <a:pos x="541" y="1517"/>
                    </a:cxn>
                    <a:cxn ang="0">
                      <a:pos x="321" y="1551"/>
                    </a:cxn>
                    <a:cxn ang="0">
                      <a:pos x="344" y="1366"/>
                    </a:cxn>
                    <a:cxn ang="0">
                      <a:pos x="95" y="1272"/>
                    </a:cxn>
                    <a:cxn ang="0">
                      <a:pos x="208" y="1158"/>
                    </a:cxn>
                    <a:cxn ang="0">
                      <a:pos x="6" y="974"/>
                    </a:cxn>
                    <a:cxn ang="0">
                      <a:pos x="159" y="762"/>
                    </a:cxn>
                    <a:cxn ang="0">
                      <a:pos x="25" y="671"/>
                    </a:cxn>
                    <a:cxn ang="0">
                      <a:pos x="241" y="526"/>
                    </a:cxn>
                    <a:cxn ang="0">
                      <a:pos x="178" y="334"/>
                    </a:cxn>
                    <a:cxn ang="0">
                      <a:pos x="396" y="334"/>
                    </a:cxn>
                    <a:cxn ang="0">
                      <a:pos x="493" y="245"/>
                    </a:cxn>
                    <a:cxn ang="0">
                      <a:pos x="574" y="55"/>
                    </a:cxn>
                    <a:cxn ang="0">
                      <a:pos x="819" y="2"/>
                    </a:cxn>
                  </a:cxnLst>
                  <a:rect l="0" t="0" r="r" b="b"/>
                  <a:pathLst>
                    <a:path w="1761" h="1745">
                      <a:moveTo>
                        <a:pt x="1446" y="1547"/>
                      </a:moveTo>
                      <a:lnTo>
                        <a:pt x="1444" y="1549"/>
                      </a:lnTo>
                      <a:lnTo>
                        <a:pt x="1442" y="1549"/>
                      </a:lnTo>
                      <a:lnTo>
                        <a:pt x="1446" y="1547"/>
                      </a:lnTo>
                      <a:close/>
                      <a:moveTo>
                        <a:pt x="315" y="1547"/>
                      </a:moveTo>
                      <a:lnTo>
                        <a:pt x="319" y="1549"/>
                      </a:lnTo>
                      <a:lnTo>
                        <a:pt x="317" y="1549"/>
                      </a:lnTo>
                      <a:lnTo>
                        <a:pt x="315" y="1547"/>
                      </a:lnTo>
                      <a:close/>
                      <a:moveTo>
                        <a:pt x="1386" y="1413"/>
                      </a:moveTo>
                      <a:lnTo>
                        <a:pt x="1446" y="1547"/>
                      </a:lnTo>
                      <a:lnTo>
                        <a:pt x="1386" y="1413"/>
                      </a:lnTo>
                      <a:close/>
                      <a:moveTo>
                        <a:pt x="375" y="1413"/>
                      </a:moveTo>
                      <a:lnTo>
                        <a:pt x="315" y="1547"/>
                      </a:lnTo>
                      <a:lnTo>
                        <a:pt x="375" y="1413"/>
                      </a:lnTo>
                      <a:close/>
                      <a:moveTo>
                        <a:pt x="1671" y="1262"/>
                      </a:moveTo>
                      <a:lnTo>
                        <a:pt x="1666" y="1272"/>
                      </a:lnTo>
                      <a:lnTo>
                        <a:pt x="1671" y="1262"/>
                      </a:lnTo>
                      <a:close/>
                      <a:moveTo>
                        <a:pt x="0" y="909"/>
                      </a:moveTo>
                      <a:lnTo>
                        <a:pt x="2" y="923"/>
                      </a:lnTo>
                      <a:lnTo>
                        <a:pt x="0" y="923"/>
                      </a:lnTo>
                      <a:lnTo>
                        <a:pt x="0" y="909"/>
                      </a:lnTo>
                      <a:close/>
                      <a:moveTo>
                        <a:pt x="155" y="773"/>
                      </a:moveTo>
                      <a:lnTo>
                        <a:pt x="155" y="776"/>
                      </a:lnTo>
                      <a:lnTo>
                        <a:pt x="153" y="785"/>
                      </a:lnTo>
                      <a:lnTo>
                        <a:pt x="155" y="773"/>
                      </a:lnTo>
                      <a:close/>
                      <a:moveTo>
                        <a:pt x="157" y="762"/>
                      </a:moveTo>
                      <a:lnTo>
                        <a:pt x="155" y="773"/>
                      </a:lnTo>
                      <a:lnTo>
                        <a:pt x="155" y="769"/>
                      </a:lnTo>
                      <a:lnTo>
                        <a:pt x="157" y="762"/>
                      </a:lnTo>
                      <a:close/>
                      <a:moveTo>
                        <a:pt x="1493" y="468"/>
                      </a:moveTo>
                      <a:lnTo>
                        <a:pt x="1521" y="515"/>
                      </a:lnTo>
                      <a:lnTo>
                        <a:pt x="1493" y="468"/>
                      </a:lnTo>
                      <a:close/>
                      <a:moveTo>
                        <a:pt x="268" y="468"/>
                      </a:moveTo>
                      <a:lnTo>
                        <a:pt x="240" y="515"/>
                      </a:lnTo>
                      <a:lnTo>
                        <a:pt x="268" y="468"/>
                      </a:lnTo>
                      <a:close/>
                      <a:moveTo>
                        <a:pt x="881" y="275"/>
                      </a:moveTo>
                      <a:lnTo>
                        <a:pt x="801" y="281"/>
                      </a:lnTo>
                      <a:lnTo>
                        <a:pt x="724" y="297"/>
                      </a:lnTo>
                      <a:lnTo>
                        <a:pt x="652" y="321"/>
                      </a:lnTo>
                      <a:lnTo>
                        <a:pt x="583" y="355"/>
                      </a:lnTo>
                      <a:lnTo>
                        <a:pt x="521" y="397"/>
                      </a:lnTo>
                      <a:lnTo>
                        <a:pt x="465" y="448"/>
                      </a:lnTo>
                      <a:lnTo>
                        <a:pt x="414" y="505"/>
                      </a:lnTo>
                      <a:lnTo>
                        <a:pt x="372" y="567"/>
                      </a:lnTo>
                      <a:lnTo>
                        <a:pt x="338" y="635"/>
                      </a:lnTo>
                      <a:lnTo>
                        <a:pt x="314" y="708"/>
                      </a:lnTo>
                      <a:lnTo>
                        <a:pt x="298" y="785"/>
                      </a:lnTo>
                      <a:lnTo>
                        <a:pt x="293" y="865"/>
                      </a:lnTo>
                      <a:lnTo>
                        <a:pt x="293" y="879"/>
                      </a:lnTo>
                      <a:lnTo>
                        <a:pt x="298" y="958"/>
                      </a:lnTo>
                      <a:lnTo>
                        <a:pt x="314" y="1036"/>
                      </a:lnTo>
                      <a:lnTo>
                        <a:pt x="338" y="1108"/>
                      </a:lnTo>
                      <a:lnTo>
                        <a:pt x="372" y="1177"/>
                      </a:lnTo>
                      <a:lnTo>
                        <a:pt x="414" y="1240"/>
                      </a:lnTo>
                      <a:lnTo>
                        <a:pt x="465" y="1297"/>
                      </a:lnTo>
                      <a:lnTo>
                        <a:pt x="521" y="1346"/>
                      </a:lnTo>
                      <a:lnTo>
                        <a:pt x="583" y="1389"/>
                      </a:lnTo>
                      <a:lnTo>
                        <a:pt x="652" y="1424"/>
                      </a:lnTo>
                      <a:lnTo>
                        <a:pt x="724" y="1449"/>
                      </a:lnTo>
                      <a:lnTo>
                        <a:pt x="801" y="1465"/>
                      </a:lnTo>
                      <a:lnTo>
                        <a:pt x="881" y="1470"/>
                      </a:lnTo>
                      <a:lnTo>
                        <a:pt x="960" y="1465"/>
                      </a:lnTo>
                      <a:lnTo>
                        <a:pt x="1037" y="1449"/>
                      </a:lnTo>
                      <a:lnTo>
                        <a:pt x="1109" y="1424"/>
                      </a:lnTo>
                      <a:lnTo>
                        <a:pt x="1178" y="1389"/>
                      </a:lnTo>
                      <a:lnTo>
                        <a:pt x="1240" y="1346"/>
                      </a:lnTo>
                      <a:lnTo>
                        <a:pt x="1296" y="1297"/>
                      </a:lnTo>
                      <a:lnTo>
                        <a:pt x="1347" y="1240"/>
                      </a:lnTo>
                      <a:lnTo>
                        <a:pt x="1389" y="1177"/>
                      </a:lnTo>
                      <a:lnTo>
                        <a:pt x="1423" y="1108"/>
                      </a:lnTo>
                      <a:lnTo>
                        <a:pt x="1447" y="1036"/>
                      </a:lnTo>
                      <a:lnTo>
                        <a:pt x="1463" y="958"/>
                      </a:lnTo>
                      <a:lnTo>
                        <a:pt x="1469" y="879"/>
                      </a:lnTo>
                      <a:lnTo>
                        <a:pt x="1469" y="865"/>
                      </a:lnTo>
                      <a:lnTo>
                        <a:pt x="1463" y="785"/>
                      </a:lnTo>
                      <a:lnTo>
                        <a:pt x="1447" y="708"/>
                      </a:lnTo>
                      <a:lnTo>
                        <a:pt x="1423" y="635"/>
                      </a:lnTo>
                      <a:lnTo>
                        <a:pt x="1389" y="567"/>
                      </a:lnTo>
                      <a:lnTo>
                        <a:pt x="1347" y="505"/>
                      </a:lnTo>
                      <a:lnTo>
                        <a:pt x="1296" y="448"/>
                      </a:lnTo>
                      <a:lnTo>
                        <a:pt x="1240" y="397"/>
                      </a:lnTo>
                      <a:lnTo>
                        <a:pt x="1178" y="355"/>
                      </a:lnTo>
                      <a:lnTo>
                        <a:pt x="1109" y="321"/>
                      </a:lnTo>
                      <a:lnTo>
                        <a:pt x="1037" y="297"/>
                      </a:lnTo>
                      <a:lnTo>
                        <a:pt x="960" y="281"/>
                      </a:lnTo>
                      <a:lnTo>
                        <a:pt x="881" y="275"/>
                      </a:lnTo>
                      <a:close/>
                      <a:moveTo>
                        <a:pt x="1277" y="252"/>
                      </a:moveTo>
                      <a:lnTo>
                        <a:pt x="1305" y="270"/>
                      </a:lnTo>
                      <a:lnTo>
                        <a:pt x="1342" y="298"/>
                      </a:lnTo>
                      <a:lnTo>
                        <a:pt x="1277" y="252"/>
                      </a:lnTo>
                      <a:close/>
                      <a:moveTo>
                        <a:pt x="1270" y="247"/>
                      </a:moveTo>
                      <a:lnTo>
                        <a:pt x="1277" y="252"/>
                      </a:lnTo>
                      <a:lnTo>
                        <a:pt x="1270" y="247"/>
                      </a:lnTo>
                      <a:close/>
                      <a:moveTo>
                        <a:pt x="461" y="90"/>
                      </a:moveTo>
                      <a:lnTo>
                        <a:pt x="465" y="104"/>
                      </a:lnTo>
                      <a:lnTo>
                        <a:pt x="463" y="104"/>
                      </a:lnTo>
                      <a:lnTo>
                        <a:pt x="461" y="90"/>
                      </a:lnTo>
                      <a:close/>
                      <a:moveTo>
                        <a:pt x="849" y="0"/>
                      </a:moveTo>
                      <a:lnTo>
                        <a:pt x="912" y="0"/>
                      </a:lnTo>
                      <a:lnTo>
                        <a:pt x="942" y="2"/>
                      </a:lnTo>
                      <a:lnTo>
                        <a:pt x="974" y="155"/>
                      </a:lnTo>
                      <a:lnTo>
                        <a:pt x="1035" y="166"/>
                      </a:lnTo>
                      <a:lnTo>
                        <a:pt x="1095" y="182"/>
                      </a:lnTo>
                      <a:lnTo>
                        <a:pt x="1187" y="55"/>
                      </a:lnTo>
                      <a:lnTo>
                        <a:pt x="1243" y="78"/>
                      </a:lnTo>
                      <a:lnTo>
                        <a:pt x="1298" y="104"/>
                      </a:lnTo>
                      <a:lnTo>
                        <a:pt x="1266" y="245"/>
                      </a:lnTo>
                      <a:lnTo>
                        <a:pt x="1270" y="247"/>
                      </a:lnTo>
                      <a:lnTo>
                        <a:pt x="1266" y="260"/>
                      </a:lnTo>
                      <a:lnTo>
                        <a:pt x="1317" y="293"/>
                      </a:lnTo>
                      <a:lnTo>
                        <a:pt x="1365" y="334"/>
                      </a:lnTo>
                      <a:lnTo>
                        <a:pt x="1498" y="254"/>
                      </a:lnTo>
                      <a:lnTo>
                        <a:pt x="1539" y="297"/>
                      </a:lnTo>
                      <a:lnTo>
                        <a:pt x="1576" y="341"/>
                      </a:lnTo>
                      <a:lnTo>
                        <a:pt x="1488" y="461"/>
                      </a:lnTo>
                      <a:lnTo>
                        <a:pt x="1493" y="468"/>
                      </a:lnTo>
                      <a:lnTo>
                        <a:pt x="1488" y="475"/>
                      </a:lnTo>
                      <a:lnTo>
                        <a:pt x="1520" y="526"/>
                      </a:lnTo>
                      <a:lnTo>
                        <a:pt x="1546" y="579"/>
                      </a:lnTo>
                      <a:lnTo>
                        <a:pt x="1703" y="561"/>
                      </a:lnTo>
                      <a:lnTo>
                        <a:pt x="1722" y="616"/>
                      </a:lnTo>
                      <a:lnTo>
                        <a:pt x="1736" y="671"/>
                      </a:lnTo>
                      <a:lnTo>
                        <a:pt x="1602" y="746"/>
                      </a:lnTo>
                      <a:lnTo>
                        <a:pt x="1602" y="752"/>
                      </a:lnTo>
                      <a:lnTo>
                        <a:pt x="1604" y="757"/>
                      </a:lnTo>
                      <a:lnTo>
                        <a:pt x="1604" y="761"/>
                      </a:lnTo>
                      <a:lnTo>
                        <a:pt x="1602" y="762"/>
                      </a:lnTo>
                      <a:lnTo>
                        <a:pt x="1609" y="819"/>
                      </a:lnTo>
                      <a:lnTo>
                        <a:pt x="1613" y="877"/>
                      </a:lnTo>
                      <a:lnTo>
                        <a:pt x="1761" y="923"/>
                      </a:lnTo>
                      <a:lnTo>
                        <a:pt x="1756" y="981"/>
                      </a:lnTo>
                      <a:lnTo>
                        <a:pt x="1747" y="1038"/>
                      </a:lnTo>
                      <a:lnTo>
                        <a:pt x="1588" y="1053"/>
                      </a:lnTo>
                      <a:lnTo>
                        <a:pt x="1572" y="1106"/>
                      </a:lnTo>
                      <a:lnTo>
                        <a:pt x="1553" y="1158"/>
                      </a:lnTo>
                      <a:lnTo>
                        <a:pt x="1557" y="1163"/>
                      </a:lnTo>
                      <a:lnTo>
                        <a:pt x="1553" y="1173"/>
                      </a:lnTo>
                      <a:lnTo>
                        <a:pt x="1666" y="1272"/>
                      </a:lnTo>
                      <a:lnTo>
                        <a:pt x="1638" y="1320"/>
                      </a:lnTo>
                      <a:lnTo>
                        <a:pt x="1602" y="1376"/>
                      </a:lnTo>
                      <a:lnTo>
                        <a:pt x="1453" y="1325"/>
                      </a:lnTo>
                      <a:lnTo>
                        <a:pt x="1417" y="1366"/>
                      </a:lnTo>
                      <a:lnTo>
                        <a:pt x="1381" y="1405"/>
                      </a:lnTo>
                      <a:lnTo>
                        <a:pt x="1386" y="1413"/>
                      </a:lnTo>
                      <a:lnTo>
                        <a:pt x="1381" y="1419"/>
                      </a:lnTo>
                      <a:lnTo>
                        <a:pt x="1440" y="1551"/>
                      </a:lnTo>
                      <a:lnTo>
                        <a:pt x="1442" y="1549"/>
                      </a:lnTo>
                      <a:lnTo>
                        <a:pt x="1393" y="1588"/>
                      </a:lnTo>
                      <a:lnTo>
                        <a:pt x="1336" y="1625"/>
                      </a:lnTo>
                      <a:lnTo>
                        <a:pt x="1220" y="1517"/>
                      </a:lnTo>
                      <a:lnTo>
                        <a:pt x="1175" y="1540"/>
                      </a:lnTo>
                      <a:lnTo>
                        <a:pt x="1125" y="1560"/>
                      </a:lnTo>
                      <a:lnTo>
                        <a:pt x="1125" y="1574"/>
                      </a:lnTo>
                      <a:lnTo>
                        <a:pt x="1127" y="1717"/>
                      </a:lnTo>
                      <a:lnTo>
                        <a:pt x="1062" y="1733"/>
                      </a:lnTo>
                      <a:lnTo>
                        <a:pt x="995" y="1745"/>
                      </a:lnTo>
                      <a:lnTo>
                        <a:pt x="932" y="1600"/>
                      </a:lnTo>
                      <a:lnTo>
                        <a:pt x="907" y="1600"/>
                      </a:lnTo>
                      <a:lnTo>
                        <a:pt x="881" y="1602"/>
                      </a:lnTo>
                      <a:lnTo>
                        <a:pt x="856" y="1600"/>
                      </a:lnTo>
                      <a:lnTo>
                        <a:pt x="829" y="1600"/>
                      </a:lnTo>
                      <a:lnTo>
                        <a:pt x="766" y="1745"/>
                      </a:lnTo>
                      <a:lnTo>
                        <a:pt x="701" y="1733"/>
                      </a:lnTo>
                      <a:lnTo>
                        <a:pt x="634" y="1717"/>
                      </a:lnTo>
                      <a:lnTo>
                        <a:pt x="636" y="1574"/>
                      </a:lnTo>
                      <a:lnTo>
                        <a:pt x="636" y="1560"/>
                      </a:lnTo>
                      <a:lnTo>
                        <a:pt x="586" y="1540"/>
                      </a:lnTo>
                      <a:lnTo>
                        <a:pt x="541" y="1517"/>
                      </a:lnTo>
                      <a:lnTo>
                        <a:pt x="425" y="1625"/>
                      </a:lnTo>
                      <a:lnTo>
                        <a:pt x="368" y="1588"/>
                      </a:lnTo>
                      <a:lnTo>
                        <a:pt x="319" y="1549"/>
                      </a:lnTo>
                      <a:lnTo>
                        <a:pt x="321" y="1551"/>
                      </a:lnTo>
                      <a:lnTo>
                        <a:pt x="381" y="1419"/>
                      </a:lnTo>
                      <a:lnTo>
                        <a:pt x="375" y="1413"/>
                      </a:lnTo>
                      <a:lnTo>
                        <a:pt x="381" y="1405"/>
                      </a:lnTo>
                      <a:lnTo>
                        <a:pt x="344" y="1366"/>
                      </a:lnTo>
                      <a:lnTo>
                        <a:pt x="308" y="1325"/>
                      </a:lnTo>
                      <a:lnTo>
                        <a:pt x="159" y="1376"/>
                      </a:lnTo>
                      <a:lnTo>
                        <a:pt x="125" y="1325"/>
                      </a:lnTo>
                      <a:lnTo>
                        <a:pt x="95" y="1272"/>
                      </a:lnTo>
                      <a:lnTo>
                        <a:pt x="208" y="1173"/>
                      </a:lnTo>
                      <a:lnTo>
                        <a:pt x="205" y="1163"/>
                      </a:lnTo>
                      <a:lnTo>
                        <a:pt x="90" y="1262"/>
                      </a:lnTo>
                      <a:lnTo>
                        <a:pt x="208" y="1158"/>
                      </a:lnTo>
                      <a:lnTo>
                        <a:pt x="189" y="1106"/>
                      </a:lnTo>
                      <a:lnTo>
                        <a:pt x="173" y="1053"/>
                      </a:lnTo>
                      <a:lnTo>
                        <a:pt x="14" y="1038"/>
                      </a:lnTo>
                      <a:lnTo>
                        <a:pt x="6" y="974"/>
                      </a:lnTo>
                      <a:lnTo>
                        <a:pt x="2" y="923"/>
                      </a:lnTo>
                      <a:lnTo>
                        <a:pt x="148" y="877"/>
                      </a:lnTo>
                      <a:lnTo>
                        <a:pt x="152" y="819"/>
                      </a:lnTo>
                      <a:lnTo>
                        <a:pt x="159" y="762"/>
                      </a:lnTo>
                      <a:lnTo>
                        <a:pt x="157" y="761"/>
                      </a:lnTo>
                      <a:lnTo>
                        <a:pt x="157" y="762"/>
                      </a:lnTo>
                      <a:lnTo>
                        <a:pt x="159" y="746"/>
                      </a:lnTo>
                      <a:lnTo>
                        <a:pt x="25" y="671"/>
                      </a:lnTo>
                      <a:lnTo>
                        <a:pt x="39" y="616"/>
                      </a:lnTo>
                      <a:lnTo>
                        <a:pt x="58" y="561"/>
                      </a:lnTo>
                      <a:lnTo>
                        <a:pt x="215" y="579"/>
                      </a:lnTo>
                      <a:lnTo>
                        <a:pt x="241" y="526"/>
                      </a:lnTo>
                      <a:lnTo>
                        <a:pt x="273" y="475"/>
                      </a:lnTo>
                      <a:lnTo>
                        <a:pt x="268" y="468"/>
                      </a:lnTo>
                      <a:lnTo>
                        <a:pt x="273" y="461"/>
                      </a:lnTo>
                      <a:lnTo>
                        <a:pt x="178" y="334"/>
                      </a:lnTo>
                      <a:lnTo>
                        <a:pt x="185" y="341"/>
                      </a:lnTo>
                      <a:lnTo>
                        <a:pt x="222" y="297"/>
                      </a:lnTo>
                      <a:lnTo>
                        <a:pt x="263" y="254"/>
                      </a:lnTo>
                      <a:lnTo>
                        <a:pt x="396" y="334"/>
                      </a:lnTo>
                      <a:lnTo>
                        <a:pt x="444" y="293"/>
                      </a:lnTo>
                      <a:lnTo>
                        <a:pt x="495" y="260"/>
                      </a:lnTo>
                      <a:lnTo>
                        <a:pt x="491" y="247"/>
                      </a:lnTo>
                      <a:lnTo>
                        <a:pt x="493" y="245"/>
                      </a:lnTo>
                      <a:lnTo>
                        <a:pt x="495" y="245"/>
                      </a:lnTo>
                      <a:lnTo>
                        <a:pt x="465" y="104"/>
                      </a:lnTo>
                      <a:lnTo>
                        <a:pt x="518" y="78"/>
                      </a:lnTo>
                      <a:lnTo>
                        <a:pt x="574" y="55"/>
                      </a:lnTo>
                      <a:lnTo>
                        <a:pt x="666" y="182"/>
                      </a:lnTo>
                      <a:lnTo>
                        <a:pt x="726" y="166"/>
                      </a:lnTo>
                      <a:lnTo>
                        <a:pt x="787" y="155"/>
                      </a:lnTo>
                      <a:lnTo>
                        <a:pt x="819" y="2"/>
                      </a:lnTo>
                      <a:lnTo>
                        <a:pt x="849" y="0"/>
                      </a:lnTo>
                      <a:close/>
                    </a:path>
                  </a:pathLst>
                </a:custGeom>
                <a:solidFill>
                  <a:srgbClr val="E7E6E6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29" name="Group 828">
                <a:extLst>
                  <a:ext uri="{FF2B5EF4-FFF2-40B4-BE49-F238E27FC236}">
                    <a16:creationId xmlns:a16="http://schemas.microsoft.com/office/drawing/2014/main" id="{80FFC45B-8544-3F4B-BA17-F8136E5BECC5}"/>
                  </a:ext>
                </a:extLst>
              </p:cNvPr>
              <p:cNvGrpSpPr/>
              <p:nvPr/>
            </p:nvGrpSpPr>
            <p:grpSpPr>
              <a:xfrm>
                <a:off x="3198005" y="3553084"/>
                <a:ext cx="358151" cy="315999"/>
                <a:chOff x="9828212" y="609600"/>
                <a:chExt cx="1036373" cy="914400"/>
              </a:xfrm>
              <a:solidFill>
                <a:sysClr val="window" lastClr="FFFFFF"/>
              </a:solidFill>
            </p:grpSpPr>
            <p:sp>
              <p:nvSpPr>
                <p:cNvPr id="830" name="Freeform 100">
                  <a:extLst>
                    <a:ext uri="{FF2B5EF4-FFF2-40B4-BE49-F238E27FC236}">
                      <a16:creationId xmlns:a16="http://schemas.microsoft.com/office/drawing/2014/main" id="{21A4F1C8-EC64-5347-8708-775AC0BE7B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28212" y="609600"/>
                  <a:ext cx="851420" cy="869756"/>
                </a:xfrm>
                <a:custGeom>
                  <a:avLst/>
                  <a:gdLst/>
                  <a:ahLst/>
                  <a:cxnLst>
                    <a:cxn ang="0">
                      <a:pos x="428" y="335"/>
                    </a:cxn>
                    <a:cxn ang="0">
                      <a:pos x="341" y="417"/>
                    </a:cxn>
                    <a:cxn ang="0">
                      <a:pos x="305" y="523"/>
                    </a:cxn>
                    <a:cxn ang="0">
                      <a:pos x="328" y="649"/>
                    </a:cxn>
                    <a:cxn ang="0">
                      <a:pos x="402" y="737"/>
                    </a:cxn>
                    <a:cxn ang="0">
                      <a:pos x="506" y="781"/>
                    </a:cxn>
                    <a:cxn ang="0">
                      <a:pos x="630" y="767"/>
                    </a:cxn>
                    <a:cxn ang="0">
                      <a:pos x="733" y="689"/>
                    </a:cxn>
                    <a:cxn ang="0">
                      <a:pos x="779" y="566"/>
                    </a:cxn>
                    <a:cxn ang="0">
                      <a:pos x="756" y="437"/>
                    </a:cxn>
                    <a:cxn ang="0">
                      <a:pos x="671" y="343"/>
                    </a:cxn>
                    <a:cxn ang="0">
                      <a:pos x="555" y="305"/>
                    </a:cxn>
                    <a:cxn ang="0">
                      <a:pos x="640" y="15"/>
                    </a:cxn>
                    <a:cxn ang="0">
                      <a:pos x="675" y="67"/>
                    </a:cxn>
                    <a:cxn ang="0">
                      <a:pos x="709" y="129"/>
                    </a:cxn>
                    <a:cxn ang="0">
                      <a:pos x="785" y="112"/>
                    </a:cxn>
                    <a:cxn ang="0">
                      <a:pos x="860" y="104"/>
                    </a:cxn>
                    <a:cxn ang="0">
                      <a:pos x="942" y="172"/>
                    </a:cxn>
                    <a:cxn ang="0">
                      <a:pos x="986" y="242"/>
                    </a:cxn>
                    <a:cxn ang="0">
                      <a:pos x="966" y="313"/>
                    </a:cxn>
                    <a:cxn ang="0">
                      <a:pos x="943" y="345"/>
                    </a:cxn>
                    <a:cxn ang="0">
                      <a:pos x="963" y="393"/>
                    </a:cxn>
                    <a:cxn ang="0">
                      <a:pos x="993" y="407"/>
                    </a:cxn>
                    <a:cxn ang="0">
                      <a:pos x="1059" y="433"/>
                    </a:cxn>
                    <a:cxn ang="0">
                      <a:pos x="936" y="484"/>
                    </a:cxn>
                    <a:cxn ang="0">
                      <a:pos x="885" y="592"/>
                    </a:cxn>
                    <a:cxn ang="0">
                      <a:pos x="731" y="808"/>
                    </a:cxn>
                    <a:cxn ang="0">
                      <a:pos x="572" y="991"/>
                    </a:cxn>
                    <a:cxn ang="0">
                      <a:pos x="576" y="1090"/>
                    </a:cxn>
                    <a:cxn ang="0">
                      <a:pos x="463" y="1084"/>
                    </a:cxn>
                    <a:cxn ang="0">
                      <a:pos x="411" y="1034"/>
                    </a:cxn>
                    <a:cxn ang="0">
                      <a:pos x="402" y="977"/>
                    </a:cxn>
                    <a:cxn ang="0">
                      <a:pos x="368" y="956"/>
                    </a:cxn>
                    <a:cxn ang="0">
                      <a:pos x="343" y="946"/>
                    </a:cxn>
                    <a:cxn ang="0">
                      <a:pos x="317" y="963"/>
                    </a:cxn>
                    <a:cxn ang="0">
                      <a:pos x="251" y="990"/>
                    </a:cxn>
                    <a:cxn ang="0">
                      <a:pos x="158" y="931"/>
                    </a:cxn>
                    <a:cxn ang="0">
                      <a:pos x="98" y="839"/>
                    </a:cxn>
                    <a:cxn ang="0">
                      <a:pos x="125" y="767"/>
                    </a:cxn>
                    <a:cxn ang="0">
                      <a:pos x="139" y="734"/>
                    </a:cxn>
                    <a:cxn ang="0">
                      <a:pos x="113" y="680"/>
                    </a:cxn>
                    <a:cxn ang="0">
                      <a:pos x="64" y="677"/>
                    </a:cxn>
                    <a:cxn ang="0">
                      <a:pos x="10" y="636"/>
                    </a:cxn>
                    <a:cxn ang="0">
                      <a:pos x="18" y="440"/>
                    </a:cxn>
                    <a:cxn ang="0">
                      <a:pos x="76" y="409"/>
                    </a:cxn>
                    <a:cxn ang="0">
                      <a:pos x="121" y="391"/>
                    </a:cxn>
                    <a:cxn ang="0">
                      <a:pos x="139" y="348"/>
                    </a:cxn>
                    <a:cxn ang="0">
                      <a:pos x="129" y="324"/>
                    </a:cxn>
                    <a:cxn ang="0">
                      <a:pos x="97" y="264"/>
                    </a:cxn>
                    <a:cxn ang="0">
                      <a:pos x="128" y="188"/>
                    </a:cxn>
                    <a:cxn ang="0">
                      <a:pos x="220" y="106"/>
                    </a:cxn>
                    <a:cxn ang="0">
                      <a:pos x="293" y="107"/>
                    </a:cxn>
                    <a:cxn ang="0">
                      <a:pos x="341" y="142"/>
                    </a:cxn>
                    <a:cxn ang="0">
                      <a:pos x="407" y="97"/>
                    </a:cxn>
                    <a:cxn ang="0">
                      <a:pos x="419" y="41"/>
                    </a:cxn>
                  </a:cxnLst>
                  <a:rect l="0" t="0" r="r" b="b"/>
                  <a:pathLst>
                    <a:path w="1068" h="1091">
                      <a:moveTo>
                        <a:pt x="531" y="305"/>
                      </a:moveTo>
                      <a:lnTo>
                        <a:pt x="508" y="307"/>
                      </a:lnTo>
                      <a:lnTo>
                        <a:pt x="487" y="312"/>
                      </a:lnTo>
                      <a:lnTo>
                        <a:pt x="466" y="318"/>
                      </a:lnTo>
                      <a:lnTo>
                        <a:pt x="447" y="326"/>
                      </a:lnTo>
                      <a:lnTo>
                        <a:pt x="428" y="335"/>
                      </a:lnTo>
                      <a:lnTo>
                        <a:pt x="410" y="346"/>
                      </a:lnTo>
                      <a:lnTo>
                        <a:pt x="394" y="358"/>
                      </a:lnTo>
                      <a:lnTo>
                        <a:pt x="379" y="371"/>
                      </a:lnTo>
                      <a:lnTo>
                        <a:pt x="365" y="386"/>
                      </a:lnTo>
                      <a:lnTo>
                        <a:pt x="352" y="401"/>
                      </a:lnTo>
                      <a:lnTo>
                        <a:pt x="341" y="417"/>
                      </a:lnTo>
                      <a:lnTo>
                        <a:pt x="331" y="434"/>
                      </a:lnTo>
                      <a:lnTo>
                        <a:pt x="323" y="451"/>
                      </a:lnTo>
                      <a:lnTo>
                        <a:pt x="316" y="469"/>
                      </a:lnTo>
                      <a:lnTo>
                        <a:pt x="311" y="487"/>
                      </a:lnTo>
                      <a:lnTo>
                        <a:pt x="307" y="505"/>
                      </a:lnTo>
                      <a:lnTo>
                        <a:pt x="305" y="523"/>
                      </a:lnTo>
                      <a:lnTo>
                        <a:pt x="304" y="546"/>
                      </a:lnTo>
                      <a:lnTo>
                        <a:pt x="305" y="569"/>
                      </a:lnTo>
                      <a:lnTo>
                        <a:pt x="308" y="590"/>
                      </a:lnTo>
                      <a:lnTo>
                        <a:pt x="313" y="610"/>
                      </a:lnTo>
                      <a:lnTo>
                        <a:pt x="320" y="630"/>
                      </a:lnTo>
                      <a:lnTo>
                        <a:pt x="328" y="649"/>
                      </a:lnTo>
                      <a:lnTo>
                        <a:pt x="337" y="666"/>
                      </a:lnTo>
                      <a:lnTo>
                        <a:pt x="348" y="683"/>
                      </a:lnTo>
                      <a:lnTo>
                        <a:pt x="360" y="698"/>
                      </a:lnTo>
                      <a:lnTo>
                        <a:pt x="373" y="713"/>
                      </a:lnTo>
                      <a:lnTo>
                        <a:pt x="387" y="726"/>
                      </a:lnTo>
                      <a:lnTo>
                        <a:pt x="402" y="737"/>
                      </a:lnTo>
                      <a:lnTo>
                        <a:pt x="418" y="748"/>
                      </a:lnTo>
                      <a:lnTo>
                        <a:pt x="435" y="758"/>
                      </a:lnTo>
                      <a:lnTo>
                        <a:pt x="452" y="765"/>
                      </a:lnTo>
                      <a:lnTo>
                        <a:pt x="469" y="772"/>
                      </a:lnTo>
                      <a:lnTo>
                        <a:pt x="488" y="777"/>
                      </a:lnTo>
                      <a:lnTo>
                        <a:pt x="506" y="781"/>
                      </a:lnTo>
                      <a:lnTo>
                        <a:pt x="524" y="783"/>
                      </a:lnTo>
                      <a:lnTo>
                        <a:pt x="543" y="784"/>
                      </a:lnTo>
                      <a:lnTo>
                        <a:pt x="565" y="783"/>
                      </a:lnTo>
                      <a:lnTo>
                        <a:pt x="587" y="780"/>
                      </a:lnTo>
                      <a:lnTo>
                        <a:pt x="609" y="774"/>
                      </a:lnTo>
                      <a:lnTo>
                        <a:pt x="630" y="767"/>
                      </a:lnTo>
                      <a:lnTo>
                        <a:pt x="649" y="758"/>
                      </a:lnTo>
                      <a:lnTo>
                        <a:pt x="669" y="747"/>
                      </a:lnTo>
                      <a:lnTo>
                        <a:pt x="687" y="734"/>
                      </a:lnTo>
                      <a:lnTo>
                        <a:pt x="703" y="720"/>
                      </a:lnTo>
                      <a:lnTo>
                        <a:pt x="719" y="705"/>
                      </a:lnTo>
                      <a:lnTo>
                        <a:pt x="733" y="689"/>
                      </a:lnTo>
                      <a:lnTo>
                        <a:pt x="746" y="670"/>
                      </a:lnTo>
                      <a:lnTo>
                        <a:pt x="756" y="651"/>
                      </a:lnTo>
                      <a:lnTo>
                        <a:pt x="765" y="631"/>
                      </a:lnTo>
                      <a:lnTo>
                        <a:pt x="772" y="610"/>
                      </a:lnTo>
                      <a:lnTo>
                        <a:pt x="777" y="589"/>
                      </a:lnTo>
                      <a:lnTo>
                        <a:pt x="779" y="566"/>
                      </a:lnTo>
                      <a:lnTo>
                        <a:pt x="780" y="543"/>
                      </a:lnTo>
                      <a:lnTo>
                        <a:pt x="779" y="520"/>
                      </a:lnTo>
                      <a:lnTo>
                        <a:pt x="777" y="498"/>
                      </a:lnTo>
                      <a:lnTo>
                        <a:pt x="772" y="477"/>
                      </a:lnTo>
                      <a:lnTo>
                        <a:pt x="765" y="456"/>
                      </a:lnTo>
                      <a:lnTo>
                        <a:pt x="756" y="437"/>
                      </a:lnTo>
                      <a:lnTo>
                        <a:pt x="746" y="418"/>
                      </a:lnTo>
                      <a:lnTo>
                        <a:pt x="733" y="401"/>
                      </a:lnTo>
                      <a:lnTo>
                        <a:pt x="720" y="384"/>
                      </a:lnTo>
                      <a:lnTo>
                        <a:pt x="705" y="369"/>
                      </a:lnTo>
                      <a:lnTo>
                        <a:pt x="688" y="356"/>
                      </a:lnTo>
                      <a:lnTo>
                        <a:pt x="671" y="343"/>
                      </a:lnTo>
                      <a:lnTo>
                        <a:pt x="653" y="333"/>
                      </a:lnTo>
                      <a:lnTo>
                        <a:pt x="635" y="324"/>
                      </a:lnTo>
                      <a:lnTo>
                        <a:pt x="615" y="316"/>
                      </a:lnTo>
                      <a:lnTo>
                        <a:pt x="595" y="311"/>
                      </a:lnTo>
                      <a:lnTo>
                        <a:pt x="575" y="307"/>
                      </a:lnTo>
                      <a:lnTo>
                        <a:pt x="555" y="305"/>
                      </a:lnTo>
                      <a:lnTo>
                        <a:pt x="531" y="305"/>
                      </a:lnTo>
                      <a:close/>
                      <a:moveTo>
                        <a:pt x="475" y="0"/>
                      </a:moveTo>
                      <a:lnTo>
                        <a:pt x="610" y="0"/>
                      </a:lnTo>
                      <a:lnTo>
                        <a:pt x="621" y="4"/>
                      </a:lnTo>
                      <a:lnTo>
                        <a:pt x="631" y="9"/>
                      </a:lnTo>
                      <a:lnTo>
                        <a:pt x="640" y="15"/>
                      </a:lnTo>
                      <a:lnTo>
                        <a:pt x="649" y="21"/>
                      </a:lnTo>
                      <a:lnTo>
                        <a:pt x="656" y="28"/>
                      </a:lnTo>
                      <a:lnTo>
                        <a:pt x="663" y="36"/>
                      </a:lnTo>
                      <a:lnTo>
                        <a:pt x="668" y="45"/>
                      </a:lnTo>
                      <a:lnTo>
                        <a:pt x="673" y="56"/>
                      </a:lnTo>
                      <a:lnTo>
                        <a:pt x="675" y="67"/>
                      </a:lnTo>
                      <a:lnTo>
                        <a:pt x="677" y="84"/>
                      </a:lnTo>
                      <a:lnTo>
                        <a:pt x="679" y="102"/>
                      </a:lnTo>
                      <a:lnTo>
                        <a:pt x="679" y="119"/>
                      </a:lnTo>
                      <a:lnTo>
                        <a:pt x="690" y="122"/>
                      </a:lnTo>
                      <a:lnTo>
                        <a:pt x="699" y="125"/>
                      </a:lnTo>
                      <a:lnTo>
                        <a:pt x="709" y="129"/>
                      </a:lnTo>
                      <a:lnTo>
                        <a:pt x="727" y="137"/>
                      </a:lnTo>
                      <a:lnTo>
                        <a:pt x="746" y="147"/>
                      </a:lnTo>
                      <a:lnTo>
                        <a:pt x="754" y="137"/>
                      </a:lnTo>
                      <a:lnTo>
                        <a:pt x="763" y="128"/>
                      </a:lnTo>
                      <a:lnTo>
                        <a:pt x="774" y="119"/>
                      </a:lnTo>
                      <a:lnTo>
                        <a:pt x="785" y="112"/>
                      </a:lnTo>
                      <a:lnTo>
                        <a:pt x="796" y="106"/>
                      </a:lnTo>
                      <a:lnTo>
                        <a:pt x="809" y="102"/>
                      </a:lnTo>
                      <a:lnTo>
                        <a:pt x="822" y="100"/>
                      </a:lnTo>
                      <a:lnTo>
                        <a:pt x="835" y="99"/>
                      </a:lnTo>
                      <a:lnTo>
                        <a:pt x="847" y="101"/>
                      </a:lnTo>
                      <a:lnTo>
                        <a:pt x="860" y="104"/>
                      </a:lnTo>
                      <a:lnTo>
                        <a:pt x="872" y="109"/>
                      </a:lnTo>
                      <a:lnTo>
                        <a:pt x="884" y="117"/>
                      </a:lnTo>
                      <a:lnTo>
                        <a:pt x="899" y="130"/>
                      </a:lnTo>
                      <a:lnTo>
                        <a:pt x="914" y="143"/>
                      </a:lnTo>
                      <a:lnTo>
                        <a:pt x="928" y="158"/>
                      </a:lnTo>
                      <a:lnTo>
                        <a:pt x="942" y="172"/>
                      </a:lnTo>
                      <a:lnTo>
                        <a:pt x="957" y="186"/>
                      </a:lnTo>
                      <a:lnTo>
                        <a:pt x="965" y="196"/>
                      </a:lnTo>
                      <a:lnTo>
                        <a:pt x="973" y="206"/>
                      </a:lnTo>
                      <a:lnTo>
                        <a:pt x="979" y="218"/>
                      </a:lnTo>
                      <a:lnTo>
                        <a:pt x="983" y="230"/>
                      </a:lnTo>
                      <a:lnTo>
                        <a:pt x="986" y="242"/>
                      </a:lnTo>
                      <a:lnTo>
                        <a:pt x="986" y="255"/>
                      </a:lnTo>
                      <a:lnTo>
                        <a:pt x="986" y="267"/>
                      </a:lnTo>
                      <a:lnTo>
                        <a:pt x="983" y="279"/>
                      </a:lnTo>
                      <a:lnTo>
                        <a:pt x="979" y="291"/>
                      </a:lnTo>
                      <a:lnTo>
                        <a:pt x="973" y="303"/>
                      </a:lnTo>
                      <a:lnTo>
                        <a:pt x="966" y="313"/>
                      </a:lnTo>
                      <a:lnTo>
                        <a:pt x="956" y="323"/>
                      </a:lnTo>
                      <a:lnTo>
                        <a:pt x="952" y="327"/>
                      </a:lnTo>
                      <a:lnTo>
                        <a:pt x="948" y="331"/>
                      </a:lnTo>
                      <a:lnTo>
                        <a:pt x="945" y="335"/>
                      </a:lnTo>
                      <a:lnTo>
                        <a:pt x="943" y="340"/>
                      </a:lnTo>
                      <a:lnTo>
                        <a:pt x="943" y="345"/>
                      </a:lnTo>
                      <a:lnTo>
                        <a:pt x="945" y="351"/>
                      </a:lnTo>
                      <a:lnTo>
                        <a:pt x="949" y="357"/>
                      </a:lnTo>
                      <a:lnTo>
                        <a:pt x="953" y="365"/>
                      </a:lnTo>
                      <a:lnTo>
                        <a:pt x="957" y="375"/>
                      </a:lnTo>
                      <a:lnTo>
                        <a:pt x="960" y="384"/>
                      </a:lnTo>
                      <a:lnTo>
                        <a:pt x="963" y="393"/>
                      </a:lnTo>
                      <a:lnTo>
                        <a:pt x="965" y="399"/>
                      </a:lnTo>
                      <a:lnTo>
                        <a:pt x="967" y="403"/>
                      </a:lnTo>
                      <a:lnTo>
                        <a:pt x="971" y="406"/>
                      </a:lnTo>
                      <a:lnTo>
                        <a:pt x="976" y="408"/>
                      </a:lnTo>
                      <a:lnTo>
                        <a:pt x="982" y="408"/>
                      </a:lnTo>
                      <a:lnTo>
                        <a:pt x="993" y="407"/>
                      </a:lnTo>
                      <a:lnTo>
                        <a:pt x="1005" y="408"/>
                      </a:lnTo>
                      <a:lnTo>
                        <a:pt x="1017" y="410"/>
                      </a:lnTo>
                      <a:lnTo>
                        <a:pt x="1029" y="413"/>
                      </a:lnTo>
                      <a:lnTo>
                        <a:pt x="1040" y="418"/>
                      </a:lnTo>
                      <a:lnTo>
                        <a:pt x="1050" y="424"/>
                      </a:lnTo>
                      <a:lnTo>
                        <a:pt x="1059" y="433"/>
                      </a:lnTo>
                      <a:lnTo>
                        <a:pt x="1068" y="442"/>
                      </a:lnTo>
                      <a:lnTo>
                        <a:pt x="1030" y="453"/>
                      </a:lnTo>
                      <a:lnTo>
                        <a:pt x="993" y="462"/>
                      </a:lnTo>
                      <a:lnTo>
                        <a:pt x="958" y="473"/>
                      </a:lnTo>
                      <a:lnTo>
                        <a:pt x="947" y="478"/>
                      </a:lnTo>
                      <a:lnTo>
                        <a:pt x="936" y="484"/>
                      </a:lnTo>
                      <a:lnTo>
                        <a:pt x="926" y="491"/>
                      </a:lnTo>
                      <a:lnTo>
                        <a:pt x="918" y="499"/>
                      </a:lnTo>
                      <a:lnTo>
                        <a:pt x="911" y="509"/>
                      </a:lnTo>
                      <a:lnTo>
                        <a:pt x="905" y="519"/>
                      </a:lnTo>
                      <a:lnTo>
                        <a:pt x="900" y="532"/>
                      </a:lnTo>
                      <a:lnTo>
                        <a:pt x="885" y="592"/>
                      </a:lnTo>
                      <a:lnTo>
                        <a:pt x="870" y="653"/>
                      </a:lnTo>
                      <a:lnTo>
                        <a:pt x="867" y="664"/>
                      </a:lnTo>
                      <a:lnTo>
                        <a:pt x="863" y="674"/>
                      </a:lnTo>
                      <a:lnTo>
                        <a:pt x="857" y="683"/>
                      </a:lnTo>
                      <a:lnTo>
                        <a:pt x="850" y="691"/>
                      </a:lnTo>
                      <a:lnTo>
                        <a:pt x="731" y="808"/>
                      </a:lnTo>
                      <a:lnTo>
                        <a:pt x="614" y="927"/>
                      </a:lnTo>
                      <a:lnTo>
                        <a:pt x="603" y="939"/>
                      </a:lnTo>
                      <a:lnTo>
                        <a:pt x="593" y="951"/>
                      </a:lnTo>
                      <a:lnTo>
                        <a:pt x="584" y="964"/>
                      </a:lnTo>
                      <a:lnTo>
                        <a:pt x="578" y="977"/>
                      </a:lnTo>
                      <a:lnTo>
                        <a:pt x="572" y="991"/>
                      </a:lnTo>
                      <a:lnTo>
                        <a:pt x="569" y="1006"/>
                      </a:lnTo>
                      <a:lnTo>
                        <a:pt x="567" y="1021"/>
                      </a:lnTo>
                      <a:lnTo>
                        <a:pt x="567" y="1037"/>
                      </a:lnTo>
                      <a:lnTo>
                        <a:pt x="569" y="1054"/>
                      </a:lnTo>
                      <a:lnTo>
                        <a:pt x="572" y="1071"/>
                      </a:lnTo>
                      <a:lnTo>
                        <a:pt x="576" y="1090"/>
                      </a:lnTo>
                      <a:lnTo>
                        <a:pt x="554" y="1091"/>
                      </a:lnTo>
                      <a:lnTo>
                        <a:pt x="532" y="1091"/>
                      </a:lnTo>
                      <a:lnTo>
                        <a:pt x="511" y="1091"/>
                      </a:lnTo>
                      <a:lnTo>
                        <a:pt x="490" y="1090"/>
                      </a:lnTo>
                      <a:lnTo>
                        <a:pt x="476" y="1087"/>
                      </a:lnTo>
                      <a:lnTo>
                        <a:pt x="463" y="1084"/>
                      </a:lnTo>
                      <a:lnTo>
                        <a:pt x="451" y="1078"/>
                      </a:lnTo>
                      <a:lnTo>
                        <a:pt x="440" y="1071"/>
                      </a:lnTo>
                      <a:lnTo>
                        <a:pt x="430" y="1063"/>
                      </a:lnTo>
                      <a:lnTo>
                        <a:pt x="422" y="1054"/>
                      </a:lnTo>
                      <a:lnTo>
                        <a:pt x="416" y="1044"/>
                      </a:lnTo>
                      <a:lnTo>
                        <a:pt x="411" y="1034"/>
                      </a:lnTo>
                      <a:lnTo>
                        <a:pt x="409" y="1023"/>
                      </a:lnTo>
                      <a:lnTo>
                        <a:pt x="408" y="1012"/>
                      </a:lnTo>
                      <a:lnTo>
                        <a:pt x="408" y="1002"/>
                      </a:lnTo>
                      <a:lnTo>
                        <a:pt x="407" y="993"/>
                      </a:lnTo>
                      <a:lnTo>
                        <a:pt x="405" y="984"/>
                      </a:lnTo>
                      <a:lnTo>
                        <a:pt x="402" y="977"/>
                      </a:lnTo>
                      <a:lnTo>
                        <a:pt x="398" y="971"/>
                      </a:lnTo>
                      <a:lnTo>
                        <a:pt x="393" y="966"/>
                      </a:lnTo>
                      <a:lnTo>
                        <a:pt x="386" y="962"/>
                      </a:lnTo>
                      <a:lnTo>
                        <a:pt x="378" y="958"/>
                      </a:lnTo>
                      <a:lnTo>
                        <a:pt x="368" y="956"/>
                      </a:lnTo>
                      <a:lnTo>
                        <a:pt x="368" y="956"/>
                      </a:lnTo>
                      <a:lnTo>
                        <a:pt x="367" y="955"/>
                      </a:lnTo>
                      <a:lnTo>
                        <a:pt x="367" y="955"/>
                      </a:lnTo>
                      <a:lnTo>
                        <a:pt x="359" y="951"/>
                      </a:lnTo>
                      <a:lnTo>
                        <a:pt x="353" y="949"/>
                      </a:lnTo>
                      <a:lnTo>
                        <a:pt x="348" y="947"/>
                      </a:lnTo>
                      <a:lnTo>
                        <a:pt x="343" y="946"/>
                      </a:lnTo>
                      <a:lnTo>
                        <a:pt x="339" y="946"/>
                      </a:lnTo>
                      <a:lnTo>
                        <a:pt x="336" y="947"/>
                      </a:lnTo>
                      <a:lnTo>
                        <a:pt x="332" y="949"/>
                      </a:lnTo>
                      <a:lnTo>
                        <a:pt x="328" y="953"/>
                      </a:lnTo>
                      <a:lnTo>
                        <a:pt x="323" y="957"/>
                      </a:lnTo>
                      <a:lnTo>
                        <a:pt x="317" y="963"/>
                      </a:lnTo>
                      <a:lnTo>
                        <a:pt x="308" y="971"/>
                      </a:lnTo>
                      <a:lnTo>
                        <a:pt x="297" y="978"/>
                      </a:lnTo>
                      <a:lnTo>
                        <a:pt x="286" y="983"/>
                      </a:lnTo>
                      <a:lnTo>
                        <a:pt x="275" y="987"/>
                      </a:lnTo>
                      <a:lnTo>
                        <a:pt x="263" y="989"/>
                      </a:lnTo>
                      <a:lnTo>
                        <a:pt x="251" y="990"/>
                      </a:lnTo>
                      <a:lnTo>
                        <a:pt x="239" y="988"/>
                      </a:lnTo>
                      <a:lnTo>
                        <a:pt x="227" y="985"/>
                      </a:lnTo>
                      <a:lnTo>
                        <a:pt x="216" y="981"/>
                      </a:lnTo>
                      <a:lnTo>
                        <a:pt x="206" y="973"/>
                      </a:lnTo>
                      <a:lnTo>
                        <a:pt x="182" y="953"/>
                      </a:lnTo>
                      <a:lnTo>
                        <a:pt x="158" y="931"/>
                      </a:lnTo>
                      <a:lnTo>
                        <a:pt x="136" y="908"/>
                      </a:lnTo>
                      <a:lnTo>
                        <a:pt x="115" y="885"/>
                      </a:lnTo>
                      <a:lnTo>
                        <a:pt x="108" y="875"/>
                      </a:lnTo>
                      <a:lnTo>
                        <a:pt x="103" y="864"/>
                      </a:lnTo>
                      <a:lnTo>
                        <a:pt x="99" y="852"/>
                      </a:lnTo>
                      <a:lnTo>
                        <a:pt x="98" y="839"/>
                      </a:lnTo>
                      <a:lnTo>
                        <a:pt x="98" y="826"/>
                      </a:lnTo>
                      <a:lnTo>
                        <a:pt x="101" y="813"/>
                      </a:lnTo>
                      <a:lnTo>
                        <a:pt x="105" y="800"/>
                      </a:lnTo>
                      <a:lnTo>
                        <a:pt x="110" y="788"/>
                      </a:lnTo>
                      <a:lnTo>
                        <a:pt x="117" y="777"/>
                      </a:lnTo>
                      <a:lnTo>
                        <a:pt x="125" y="767"/>
                      </a:lnTo>
                      <a:lnTo>
                        <a:pt x="135" y="757"/>
                      </a:lnTo>
                      <a:lnTo>
                        <a:pt x="139" y="753"/>
                      </a:lnTo>
                      <a:lnTo>
                        <a:pt x="141" y="749"/>
                      </a:lnTo>
                      <a:lnTo>
                        <a:pt x="142" y="745"/>
                      </a:lnTo>
                      <a:lnTo>
                        <a:pt x="141" y="740"/>
                      </a:lnTo>
                      <a:lnTo>
                        <a:pt x="139" y="734"/>
                      </a:lnTo>
                      <a:lnTo>
                        <a:pt x="132" y="720"/>
                      </a:lnTo>
                      <a:lnTo>
                        <a:pt x="126" y="707"/>
                      </a:lnTo>
                      <a:lnTo>
                        <a:pt x="121" y="692"/>
                      </a:lnTo>
                      <a:lnTo>
                        <a:pt x="119" y="686"/>
                      </a:lnTo>
                      <a:lnTo>
                        <a:pt x="117" y="683"/>
                      </a:lnTo>
                      <a:lnTo>
                        <a:pt x="113" y="680"/>
                      </a:lnTo>
                      <a:lnTo>
                        <a:pt x="108" y="679"/>
                      </a:lnTo>
                      <a:lnTo>
                        <a:pt x="103" y="679"/>
                      </a:lnTo>
                      <a:lnTo>
                        <a:pt x="93" y="679"/>
                      </a:lnTo>
                      <a:lnTo>
                        <a:pt x="83" y="679"/>
                      </a:lnTo>
                      <a:lnTo>
                        <a:pt x="73" y="678"/>
                      </a:lnTo>
                      <a:lnTo>
                        <a:pt x="64" y="677"/>
                      </a:lnTo>
                      <a:lnTo>
                        <a:pt x="52" y="673"/>
                      </a:lnTo>
                      <a:lnTo>
                        <a:pt x="42" y="668"/>
                      </a:lnTo>
                      <a:lnTo>
                        <a:pt x="32" y="662"/>
                      </a:lnTo>
                      <a:lnTo>
                        <a:pt x="24" y="654"/>
                      </a:lnTo>
                      <a:lnTo>
                        <a:pt x="17" y="646"/>
                      </a:lnTo>
                      <a:lnTo>
                        <a:pt x="10" y="636"/>
                      </a:lnTo>
                      <a:lnTo>
                        <a:pt x="5" y="626"/>
                      </a:lnTo>
                      <a:lnTo>
                        <a:pt x="0" y="615"/>
                      </a:lnTo>
                      <a:lnTo>
                        <a:pt x="0" y="472"/>
                      </a:lnTo>
                      <a:lnTo>
                        <a:pt x="5" y="460"/>
                      </a:lnTo>
                      <a:lnTo>
                        <a:pt x="11" y="449"/>
                      </a:lnTo>
                      <a:lnTo>
                        <a:pt x="18" y="440"/>
                      </a:lnTo>
                      <a:lnTo>
                        <a:pt x="25" y="431"/>
                      </a:lnTo>
                      <a:lnTo>
                        <a:pt x="34" y="423"/>
                      </a:lnTo>
                      <a:lnTo>
                        <a:pt x="43" y="418"/>
                      </a:lnTo>
                      <a:lnTo>
                        <a:pt x="53" y="413"/>
                      </a:lnTo>
                      <a:lnTo>
                        <a:pt x="64" y="410"/>
                      </a:lnTo>
                      <a:lnTo>
                        <a:pt x="76" y="409"/>
                      </a:lnTo>
                      <a:lnTo>
                        <a:pt x="87" y="409"/>
                      </a:lnTo>
                      <a:lnTo>
                        <a:pt x="96" y="407"/>
                      </a:lnTo>
                      <a:lnTo>
                        <a:pt x="104" y="405"/>
                      </a:lnTo>
                      <a:lnTo>
                        <a:pt x="111" y="401"/>
                      </a:lnTo>
                      <a:lnTo>
                        <a:pt x="117" y="397"/>
                      </a:lnTo>
                      <a:lnTo>
                        <a:pt x="121" y="391"/>
                      </a:lnTo>
                      <a:lnTo>
                        <a:pt x="126" y="384"/>
                      </a:lnTo>
                      <a:lnTo>
                        <a:pt x="129" y="377"/>
                      </a:lnTo>
                      <a:lnTo>
                        <a:pt x="133" y="368"/>
                      </a:lnTo>
                      <a:lnTo>
                        <a:pt x="136" y="360"/>
                      </a:lnTo>
                      <a:lnTo>
                        <a:pt x="138" y="354"/>
                      </a:lnTo>
                      <a:lnTo>
                        <a:pt x="139" y="348"/>
                      </a:lnTo>
                      <a:lnTo>
                        <a:pt x="140" y="344"/>
                      </a:lnTo>
                      <a:lnTo>
                        <a:pt x="140" y="340"/>
                      </a:lnTo>
                      <a:lnTo>
                        <a:pt x="139" y="337"/>
                      </a:lnTo>
                      <a:lnTo>
                        <a:pt x="137" y="333"/>
                      </a:lnTo>
                      <a:lnTo>
                        <a:pt x="134" y="329"/>
                      </a:lnTo>
                      <a:lnTo>
                        <a:pt x="129" y="324"/>
                      </a:lnTo>
                      <a:lnTo>
                        <a:pt x="123" y="318"/>
                      </a:lnTo>
                      <a:lnTo>
                        <a:pt x="115" y="308"/>
                      </a:lnTo>
                      <a:lnTo>
                        <a:pt x="108" y="298"/>
                      </a:lnTo>
                      <a:lnTo>
                        <a:pt x="103" y="287"/>
                      </a:lnTo>
                      <a:lnTo>
                        <a:pt x="100" y="275"/>
                      </a:lnTo>
                      <a:lnTo>
                        <a:pt x="97" y="264"/>
                      </a:lnTo>
                      <a:lnTo>
                        <a:pt x="97" y="252"/>
                      </a:lnTo>
                      <a:lnTo>
                        <a:pt x="98" y="240"/>
                      </a:lnTo>
                      <a:lnTo>
                        <a:pt x="101" y="229"/>
                      </a:lnTo>
                      <a:lnTo>
                        <a:pt x="106" y="217"/>
                      </a:lnTo>
                      <a:lnTo>
                        <a:pt x="112" y="207"/>
                      </a:lnTo>
                      <a:lnTo>
                        <a:pt x="128" y="188"/>
                      </a:lnTo>
                      <a:lnTo>
                        <a:pt x="145" y="170"/>
                      </a:lnTo>
                      <a:lnTo>
                        <a:pt x="162" y="152"/>
                      </a:lnTo>
                      <a:lnTo>
                        <a:pt x="197" y="118"/>
                      </a:lnTo>
                      <a:lnTo>
                        <a:pt x="204" y="112"/>
                      </a:lnTo>
                      <a:lnTo>
                        <a:pt x="212" y="109"/>
                      </a:lnTo>
                      <a:lnTo>
                        <a:pt x="220" y="106"/>
                      </a:lnTo>
                      <a:lnTo>
                        <a:pt x="233" y="103"/>
                      </a:lnTo>
                      <a:lnTo>
                        <a:pt x="246" y="101"/>
                      </a:lnTo>
                      <a:lnTo>
                        <a:pt x="258" y="101"/>
                      </a:lnTo>
                      <a:lnTo>
                        <a:pt x="270" y="101"/>
                      </a:lnTo>
                      <a:lnTo>
                        <a:pt x="282" y="104"/>
                      </a:lnTo>
                      <a:lnTo>
                        <a:pt x="293" y="107"/>
                      </a:lnTo>
                      <a:lnTo>
                        <a:pt x="304" y="113"/>
                      </a:lnTo>
                      <a:lnTo>
                        <a:pt x="314" y="121"/>
                      </a:lnTo>
                      <a:lnTo>
                        <a:pt x="324" y="130"/>
                      </a:lnTo>
                      <a:lnTo>
                        <a:pt x="329" y="136"/>
                      </a:lnTo>
                      <a:lnTo>
                        <a:pt x="335" y="140"/>
                      </a:lnTo>
                      <a:lnTo>
                        <a:pt x="341" y="142"/>
                      </a:lnTo>
                      <a:lnTo>
                        <a:pt x="347" y="142"/>
                      </a:lnTo>
                      <a:lnTo>
                        <a:pt x="354" y="140"/>
                      </a:lnTo>
                      <a:lnTo>
                        <a:pt x="372" y="131"/>
                      </a:lnTo>
                      <a:lnTo>
                        <a:pt x="383" y="126"/>
                      </a:lnTo>
                      <a:lnTo>
                        <a:pt x="407" y="118"/>
                      </a:lnTo>
                      <a:lnTo>
                        <a:pt x="407" y="97"/>
                      </a:lnTo>
                      <a:lnTo>
                        <a:pt x="406" y="86"/>
                      </a:lnTo>
                      <a:lnTo>
                        <a:pt x="407" y="77"/>
                      </a:lnTo>
                      <a:lnTo>
                        <a:pt x="408" y="67"/>
                      </a:lnTo>
                      <a:lnTo>
                        <a:pt x="411" y="58"/>
                      </a:lnTo>
                      <a:lnTo>
                        <a:pt x="414" y="49"/>
                      </a:lnTo>
                      <a:lnTo>
                        <a:pt x="419" y="41"/>
                      </a:lnTo>
                      <a:lnTo>
                        <a:pt x="426" y="33"/>
                      </a:lnTo>
                      <a:lnTo>
                        <a:pt x="434" y="25"/>
                      </a:lnTo>
                      <a:lnTo>
                        <a:pt x="444" y="19"/>
                      </a:lnTo>
                      <a:lnTo>
                        <a:pt x="47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1" name="Freeform 101">
                  <a:extLst>
                    <a:ext uri="{FF2B5EF4-FFF2-40B4-BE49-F238E27FC236}">
                      <a16:creationId xmlns:a16="http://schemas.microsoft.com/office/drawing/2014/main" id="{2399584E-0183-4A44-95EB-9CEDDD4DC74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23279" y="980303"/>
                  <a:ext cx="541306" cy="543697"/>
                </a:xfrm>
                <a:custGeom>
                  <a:avLst/>
                  <a:gdLst/>
                  <a:ahLst/>
                  <a:cxnLst>
                    <a:cxn ang="0">
                      <a:pos x="121" y="523"/>
                    </a:cxn>
                    <a:cxn ang="0">
                      <a:pos x="107" y="539"/>
                    </a:cxn>
                    <a:cxn ang="0">
                      <a:pos x="110" y="561"/>
                    </a:cxn>
                    <a:cxn ang="0">
                      <a:pos x="125" y="575"/>
                    </a:cxn>
                    <a:cxn ang="0">
                      <a:pos x="143" y="573"/>
                    </a:cxn>
                    <a:cxn ang="0">
                      <a:pos x="158" y="558"/>
                    </a:cxn>
                    <a:cxn ang="0">
                      <a:pos x="161" y="540"/>
                    </a:cxn>
                    <a:cxn ang="0">
                      <a:pos x="147" y="524"/>
                    </a:cxn>
                    <a:cxn ang="0">
                      <a:pos x="319" y="343"/>
                    </a:cxn>
                    <a:cxn ang="0">
                      <a:pos x="305" y="349"/>
                    </a:cxn>
                    <a:cxn ang="0">
                      <a:pos x="177" y="477"/>
                    </a:cxn>
                    <a:cxn ang="0">
                      <a:pos x="173" y="490"/>
                    </a:cxn>
                    <a:cxn ang="0">
                      <a:pos x="180" y="503"/>
                    </a:cxn>
                    <a:cxn ang="0">
                      <a:pos x="194" y="508"/>
                    </a:cxn>
                    <a:cxn ang="0">
                      <a:pos x="207" y="499"/>
                    </a:cxn>
                    <a:cxn ang="0">
                      <a:pos x="333" y="373"/>
                    </a:cxn>
                    <a:cxn ang="0">
                      <a:pos x="333" y="355"/>
                    </a:cxn>
                    <a:cxn ang="0">
                      <a:pos x="319" y="343"/>
                    </a:cxn>
                    <a:cxn ang="0">
                      <a:pos x="540" y="2"/>
                    </a:cxn>
                    <a:cxn ang="0">
                      <a:pos x="564" y="17"/>
                    </a:cxn>
                    <a:cxn ang="0">
                      <a:pos x="570" y="34"/>
                    </a:cxn>
                    <a:cxn ang="0">
                      <a:pos x="504" y="104"/>
                    </a:cxn>
                    <a:cxn ang="0">
                      <a:pos x="489" y="130"/>
                    </a:cxn>
                    <a:cxn ang="0">
                      <a:pos x="488" y="156"/>
                    </a:cxn>
                    <a:cxn ang="0">
                      <a:pos x="500" y="179"/>
                    </a:cxn>
                    <a:cxn ang="0">
                      <a:pos x="526" y="194"/>
                    </a:cxn>
                    <a:cxn ang="0">
                      <a:pos x="549" y="194"/>
                    </a:cxn>
                    <a:cxn ang="0">
                      <a:pos x="569" y="182"/>
                    </a:cxn>
                    <a:cxn ang="0">
                      <a:pos x="634" y="118"/>
                    </a:cxn>
                    <a:cxn ang="0">
                      <a:pos x="650" y="109"/>
                    </a:cxn>
                    <a:cxn ang="0">
                      <a:pos x="664" y="117"/>
                    </a:cxn>
                    <a:cxn ang="0">
                      <a:pos x="676" y="135"/>
                    </a:cxn>
                    <a:cxn ang="0">
                      <a:pos x="679" y="177"/>
                    </a:cxn>
                    <a:cxn ang="0">
                      <a:pos x="645" y="301"/>
                    </a:cxn>
                    <a:cxn ang="0">
                      <a:pos x="633" y="327"/>
                    </a:cxn>
                    <a:cxn ang="0">
                      <a:pos x="613" y="344"/>
                    </a:cxn>
                    <a:cxn ang="0">
                      <a:pos x="556" y="359"/>
                    </a:cxn>
                    <a:cxn ang="0">
                      <a:pos x="470" y="380"/>
                    </a:cxn>
                    <a:cxn ang="0">
                      <a:pos x="442" y="396"/>
                    </a:cxn>
                    <a:cxn ang="0">
                      <a:pos x="192" y="647"/>
                    </a:cxn>
                    <a:cxn ang="0">
                      <a:pos x="176" y="660"/>
                    </a:cxn>
                    <a:cxn ang="0">
                      <a:pos x="110" y="682"/>
                    </a:cxn>
                    <a:cxn ang="0">
                      <a:pos x="84" y="677"/>
                    </a:cxn>
                    <a:cxn ang="0">
                      <a:pos x="43" y="655"/>
                    </a:cxn>
                    <a:cxn ang="0">
                      <a:pos x="15" y="623"/>
                    </a:cxn>
                    <a:cxn ang="0">
                      <a:pos x="1" y="583"/>
                    </a:cxn>
                    <a:cxn ang="0">
                      <a:pos x="4" y="541"/>
                    </a:cxn>
                    <a:cxn ang="0">
                      <a:pos x="24" y="500"/>
                    </a:cxn>
                    <a:cxn ang="0">
                      <a:pos x="202" y="320"/>
                    </a:cxn>
                    <a:cxn ang="0">
                      <a:pos x="283" y="237"/>
                    </a:cxn>
                    <a:cxn ang="0">
                      <a:pos x="306" y="188"/>
                    </a:cxn>
                    <a:cxn ang="0">
                      <a:pos x="324" y="109"/>
                    </a:cxn>
                    <a:cxn ang="0">
                      <a:pos x="339" y="61"/>
                    </a:cxn>
                    <a:cxn ang="0">
                      <a:pos x="358" y="44"/>
                    </a:cxn>
                    <a:cxn ang="0">
                      <a:pos x="421" y="25"/>
                    </a:cxn>
                    <a:cxn ang="0">
                      <a:pos x="522" y="0"/>
                    </a:cxn>
                  </a:cxnLst>
                  <a:rect l="0" t="0" r="r" b="b"/>
                  <a:pathLst>
                    <a:path w="679" h="682">
                      <a:moveTo>
                        <a:pt x="134" y="520"/>
                      </a:moveTo>
                      <a:lnTo>
                        <a:pt x="127" y="521"/>
                      </a:lnTo>
                      <a:lnTo>
                        <a:pt x="121" y="523"/>
                      </a:lnTo>
                      <a:lnTo>
                        <a:pt x="115" y="527"/>
                      </a:lnTo>
                      <a:lnTo>
                        <a:pt x="110" y="532"/>
                      </a:lnTo>
                      <a:lnTo>
                        <a:pt x="107" y="539"/>
                      </a:lnTo>
                      <a:lnTo>
                        <a:pt x="106" y="546"/>
                      </a:lnTo>
                      <a:lnTo>
                        <a:pt x="107" y="553"/>
                      </a:lnTo>
                      <a:lnTo>
                        <a:pt x="110" y="561"/>
                      </a:lnTo>
                      <a:lnTo>
                        <a:pt x="114" y="567"/>
                      </a:lnTo>
                      <a:lnTo>
                        <a:pt x="119" y="572"/>
                      </a:lnTo>
                      <a:lnTo>
                        <a:pt x="125" y="575"/>
                      </a:lnTo>
                      <a:lnTo>
                        <a:pt x="132" y="576"/>
                      </a:lnTo>
                      <a:lnTo>
                        <a:pt x="138" y="576"/>
                      </a:lnTo>
                      <a:lnTo>
                        <a:pt x="143" y="573"/>
                      </a:lnTo>
                      <a:lnTo>
                        <a:pt x="149" y="569"/>
                      </a:lnTo>
                      <a:lnTo>
                        <a:pt x="155" y="564"/>
                      </a:lnTo>
                      <a:lnTo>
                        <a:pt x="158" y="558"/>
                      </a:lnTo>
                      <a:lnTo>
                        <a:pt x="161" y="552"/>
                      </a:lnTo>
                      <a:lnTo>
                        <a:pt x="162" y="546"/>
                      </a:lnTo>
                      <a:lnTo>
                        <a:pt x="161" y="540"/>
                      </a:lnTo>
                      <a:lnTo>
                        <a:pt x="158" y="534"/>
                      </a:lnTo>
                      <a:lnTo>
                        <a:pt x="153" y="529"/>
                      </a:lnTo>
                      <a:lnTo>
                        <a:pt x="147" y="524"/>
                      </a:lnTo>
                      <a:lnTo>
                        <a:pt x="141" y="521"/>
                      </a:lnTo>
                      <a:lnTo>
                        <a:pt x="134" y="520"/>
                      </a:lnTo>
                      <a:close/>
                      <a:moveTo>
                        <a:pt x="319" y="343"/>
                      </a:moveTo>
                      <a:lnTo>
                        <a:pt x="315" y="343"/>
                      </a:lnTo>
                      <a:lnTo>
                        <a:pt x="310" y="345"/>
                      </a:lnTo>
                      <a:lnTo>
                        <a:pt x="305" y="349"/>
                      </a:lnTo>
                      <a:lnTo>
                        <a:pt x="301" y="353"/>
                      </a:lnTo>
                      <a:lnTo>
                        <a:pt x="239" y="415"/>
                      </a:lnTo>
                      <a:lnTo>
                        <a:pt x="177" y="477"/>
                      </a:lnTo>
                      <a:lnTo>
                        <a:pt x="175" y="481"/>
                      </a:lnTo>
                      <a:lnTo>
                        <a:pt x="173" y="485"/>
                      </a:lnTo>
                      <a:lnTo>
                        <a:pt x="173" y="490"/>
                      </a:lnTo>
                      <a:lnTo>
                        <a:pt x="173" y="494"/>
                      </a:lnTo>
                      <a:lnTo>
                        <a:pt x="176" y="499"/>
                      </a:lnTo>
                      <a:lnTo>
                        <a:pt x="180" y="503"/>
                      </a:lnTo>
                      <a:lnTo>
                        <a:pt x="184" y="507"/>
                      </a:lnTo>
                      <a:lnTo>
                        <a:pt x="188" y="512"/>
                      </a:lnTo>
                      <a:lnTo>
                        <a:pt x="194" y="508"/>
                      </a:lnTo>
                      <a:lnTo>
                        <a:pt x="199" y="505"/>
                      </a:lnTo>
                      <a:lnTo>
                        <a:pt x="204" y="503"/>
                      </a:lnTo>
                      <a:lnTo>
                        <a:pt x="207" y="499"/>
                      </a:lnTo>
                      <a:lnTo>
                        <a:pt x="267" y="439"/>
                      </a:lnTo>
                      <a:lnTo>
                        <a:pt x="328" y="380"/>
                      </a:lnTo>
                      <a:lnTo>
                        <a:pt x="333" y="373"/>
                      </a:lnTo>
                      <a:lnTo>
                        <a:pt x="335" y="367"/>
                      </a:lnTo>
                      <a:lnTo>
                        <a:pt x="336" y="361"/>
                      </a:lnTo>
                      <a:lnTo>
                        <a:pt x="333" y="355"/>
                      </a:lnTo>
                      <a:lnTo>
                        <a:pt x="329" y="349"/>
                      </a:lnTo>
                      <a:lnTo>
                        <a:pt x="324" y="345"/>
                      </a:lnTo>
                      <a:lnTo>
                        <a:pt x="319" y="343"/>
                      </a:lnTo>
                      <a:close/>
                      <a:moveTo>
                        <a:pt x="522" y="0"/>
                      </a:moveTo>
                      <a:lnTo>
                        <a:pt x="531" y="0"/>
                      </a:lnTo>
                      <a:lnTo>
                        <a:pt x="540" y="2"/>
                      </a:lnTo>
                      <a:lnTo>
                        <a:pt x="549" y="5"/>
                      </a:lnTo>
                      <a:lnTo>
                        <a:pt x="556" y="11"/>
                      </a:lnTo>
                      <a:lnTo>
                        <a:pt x="564" y="17"/>
                      </a:lnTo>
                      <a:lnTo>
                        <a:pt x="568" y="23"/>
                      </a:lnTo>
                      <a:lnTo>
                        <a:pt x="570" y="28"/>
                      </a:lnTo>
                      <a:lnTo>
                        <a:pt x="570" y="34"/>
                      </a:lnTo>
                      <a:lnTo>
                        <a:pt x="568" y="39"/>
                      </a:lnTo>
                      <a:lnTo>
                        <a:pt x="563" y="45"/>
                      </a:lnTo>
                      <a:lnTo>
                        <a:pt x="504" y="104"/>
                      </a:lnTo>
                      <a:lnTo>
                        <a:pt x="497" y="112"/>
                      </a:lnTo>
                      <a:lnTo>
                        <a:pt x="492" y="121"/>
                      </a:lnTo>
                      <a:lnTo>
                        <a:pt x="489" y="130"/>
                      </a:lnTo>
                      <a:lnTo>
                        <a:pt x="486" y="139"/>
                      </a:lnTo>
                      <a:lnTo>
                        <a:pt x="486" y="147"/>
                      </a:lnTo>
                      <a:lnTo>
                        <a:pt x="488" y="156"/>
                      </a:lnTo>
                      <a:lnTo>
                        <a:pt x="490" y="164"/>
                      </a:lnTo>
                      <a:lnTo>
                        <a:pt x="495" y="172"/>
                      </a:lnTo>
                      <a:lnTo>
                        <a:pt x="500" y="179"/>
                      </a:lnTo>
                      <a:lnTo>
                        <a:pt x="508" y="185"/>
                      </a:lnTo>
                      <a:lnTo>
                        <a:pt x="516" y="190"/>
                      </a:lnTo>
                      <a:lnTo>
                        <a:pt x="526" y="194"/>
                      </a:lnTo>
                      <a:lnTo>
                        <a:pt x="534" y="196"/>
                      </a:lnTo>
                      <a:lnTo>
                        <a:pt x="542" y="195"/>
                      </a:lnTo>
                      <a:lnTo>
                        <a:pt x="549" y="194"/>
                      </a:lnTo>
                      <a:lnTo>
                        <a:pt x="556" y="191"/>
                      </a:lnTo>
                      <a:lnTo>
                        <a:pt x="562" y="187"/>
                      </a:lnTo>
                      <a:lnTo>
                        <a:pt x="569" y="182"/>
                      </a:lnTo>
                      <a:lnTo>
                        <a:pt x="575" y="177"/>
                      </a:lnTo>
                      <a:lnTo>
                        <a:pt x="627" y="125"/>
                      </a:lnTo>
                      <a:lnTo>
                        <a:pt x="634" y="118"/>
                      </a:lnTo>
                      <a:lnTo>
                        <a:pt x="640" y="113"/>
                      </a:lnTo>
                      <a:lnTo>
                        <a:pt x="646" y="110"/>
                      </a:lnTo>
                      <a:lnTo>
                        <a:pt x="650" y="109"/>
                      </a:lnTo>
                      <a:lnTo>
                        <a:pt x="655" y="109"/>
                      </a:lnTo>
                      <a:lnTo>
                        <a:pt x="660" y="112"/>
                      </a:lnTo>
                      <a:lnTo>
                        <a:pt x="664" y="117"/>
                      </a:lnTo>
                      <a:lnTo>
                        <a:pt x="669" y="123"/>
                      </a:lnTo>
                      <a:lnTo>
                        <a:pt x="674" y="132"/>
                      </a:lnTo>
                      <a:lnTo>
                        <a:pt x="676" y="135"/>
                      </a:lnTo>
                      <a:lnTo>
                        <a:pt x="679" y="139"/>
                      </a:lnTo>
                      <a:lnTo>
                        <a:pt x="679" y="176"/>
                      </a:lnTo>
                      <a:lnTo>
                        <a:pt x="679" y="177"/>
                      </a:lnTo>
                      <a:lnTo>
                        <a:pt x="677" y="177"/>
                      </a:lnTo>
                      <a:lnTo>
                        <a:pt x="676" y="178"/>
                      </a:lnTo>
                      <a:lnTo>
                        <a:pt x="645" y="301"/>
                      </a:lnTo>
                      <a:lnTo>
                        <a:pt x="642" y="310"/>
                      </a:lnTo>
                      <a:lnTo>
                        <a:pt x="638" y="319"/>
                      </a:lnTo>
                      <a:lnTo>
                        <a:pt x="633" y="327"/>
                      </a:lnTo>
                      <a:lnTo>
                        <a:pt x="627" y="334"/>
                      </a:lnTo>
                      <a:lnTo>
                        <a:pt x="621" y="339"/>
                      </a:lnTo>
                      <a:lnTo>
                        <a:pt x="613" y="344"/>
                      </a:lnTo>
                      <a:lnTo>
                        <a:pt x="604" y="348"/>
                      </a:lnTo>
                      <a:lnTo>
                        <a:pt x="594" y="351"/>
                      </a:lnTo>
                      <a:lnTo>
                        <a:pt x="556" y="359"/>
                      </a:lnTo>
                      <a:lnTo>
                        <a:pt x="519" y="368"/>
                      </a:lnTo>
                      <a:lnTo>
                        <a:pt x="481" y="377"/>
                      </a:lnTo>
                      <a:lnTo>
                        <a:pt x="470" y="380"/>
                      </a:lnTo>
                      <a:lnTo>
                        <a:pt x="460" y="385"/>
                      </a:lnTo>
                      <a:lnTo>
                        <a:pt x="451" y="390"/>
                      </a:lnTo>
                      <a:lnTo>
                        <a:pt x="442" y="396"/>
                      </a:lnTo>
                      <a:lnTo>
                        <a:pt x="434" y="404"/>
                      </a:lnTo>
                      <a:lnTo>
                        <a:pt x="313" y="526"/>
                      </a:lnTo>
                      <a:lnTo>
                        <a:pt x="192" y="647"/>
                      </a:lnTo>
                      <a:lnTo>
                        <a:pt x="187" y="652"/>
                      </a:lnTo>
                      <a:lnTo>
                        <a:pt x="181" y="656"/>
                      </a:lnTo>
                      <a:lnTo>
                        <a:pt x="176" y="660"/>
                      </a:lnTo>
                      <a:lnTo>
                        <a:pt x="147" y="671"/>
                      </a:lnTo>
                      <a:lnTo>
                        <a:pt x="117" y="682"/>
                      </a:lnTo>
                      <a:lnTo>
                        <a:pt x="110" y="682"/>
                      </a:lnTo>
                      <a:lnTo>
                        <a:pt x="101" y="680"/>
                      </a:lnTo>
                      <a:lnTo>
                        <a:pt x="92" y="679"/>
                      </a:lnTo>
                      <a:lnTo>
                        <a:pt x="84" y="677"/>
                      </a:lnTo>
                      <a:lnTo>
                        <a:pt x="69" y="671"/>
                      </a:lnTo>
                      <a:lnTo>
                        <a:pt x="55" y="664"/>
                      </a:lnTo>
                      <a:lnTo>
                        <a:pt x="43" y="655"/>
                      </a:lnTo>
                      <a:lnTo>
                        <a:pt x="32" y="645"/>
                      </a:lnTo>
                      <a:lnTo>
                        <a:pt x="23" y="635"/>
                      </a:lnTo>
                      <a:lnTo>
                        <a:pt x="15" y="623"/>
                      </a:lnTo>
                      <a:lnTo>
                        <a:pt x="9" y="610"/>
                      </a:lnTo>
                      <a:lnTo>
                        <a:pt x="4" y="597"/>
                      </a:lnTo>
                      <a:lnTo>
                        <a:pt x="1" y="583"/>
                      </a:lnTo>
                      <a:lnTo>
                        <a:pt x="0" y="569"/>
                      </a:lnTo>
                      <a:lnTo>
                        <a:pt x="1" y="555"/>
                      </a:lnTo>
                      <a:lnTo>
                        <a:pt x="4" y="541"/>
                      </a:lnTo>
                      <a:lnTo>
                        <a:pt x="8" y="527"/>
                      </a:lnTo>
                      <a:lnTo>
                        <a:pt x="15" y="513"/>
                      </a:lnTo>
                      <a:lnTo>
                        <a:pt x="24" y="500"/>
                      </a:lnTo>
                      <a:lnTo>
                        <a:pt x="35" y="487"/>
                      </a:lnTo>
                      <a:lnTo>
                        <a:pt x="146" y="375"/>
                      </a:lnTo>
                      <a:lnTo>
                        <a:pt x="202" y="320"/>
                      </a:lnTo>
                      <a:lnTo>
                        <a:pt x="258" y="265"/>
                      </a:lnTo>
                      <a:lnTo>
                        <a:pt x="272" y="251"/>
                      </a:lnTo>
                      <a:lnTo>
                        <a:pt x="283" y="237"/>
                      </a:lnTo>
                      <a:lnTo>
                        <a:pt x="292" y="221"/>
                      </a:lnTo>
                      <a:lnTo>
                        <a:pt x="300" y="205"/>
                      </a:lnTo>
                      <a:lnTo>
                        <a:pt x="306" y="188"/>
                      </a:lnTo>
                      <a:lnTo>
                        <a:pt x="310" y="169"/>
                      </a:lnTo>
                      <a:lnTo>
                        <a:pt x="316" y="139"/>
                      </a:lnTo>
                      <a:lnTo>
                        <a:pt x="324" y="109"/>
                      </a:lnTo>
                      <a:lnTo>
                        <a:pt x="332" y="78"/>
                      </a:lnTo>
                      <a:lnTo>
                        <a:pt x="335" y="69"/>
                      </a:lnTo>
                      <a:lnTo>
                        <a:pt x="339" y="61"/>
                      </a:lnTo>
                      <a:lnTo>
                        <a:pt x="344" y="54"/>
                      </a:lnTo>
                      <a:lnTo>
                        <a:pt x="351" y="48"/>
                      </a:lnTo>
                      <a:lnTo>
                        <a:pt x="358" y="44"/>
                      </a:lnTo>
                      <a:lnTo>
                        <a:pt x="366" y="40"/>
                      </a:lnTo>
                      <a:lnTo>
                        <a:pt x="375" y="37"/>
                      </a:lnTo>
                      <a:lnTo>
                        <a:pt x="421" y="25"/>
                      </a:lnTo>
                      <a:lnTo>
                        <a:pt x="466" y="13"/>
                      </a:lnTo>
                      <a:lnTo>
                        <a:pt x="512" y="1"/>
                      </a:lnTo>
                      <a:lnTo>
                        <a:pt x="52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cxnSp>
        <p:nvCxnSpPr>
          <p:cNvPr id="834" name="Straight Arrow Connector 833">
            <a:extLst>
              <a:ext uri="{FF2B5EF4-FFF2-40B4-BE49-F238E27FC236}">
                <a16:creationId xmlns:a16="http://schemas.microsoft.com/office/drawing/2014/main" id="{5B4EE77C-F624-134F-B3ED-C782A27BC7D5}"/>
              </a:ext>
            </a:extLst>
          </p:cNvPr>
          <p:cNvCxnSpPr>
            <a:cxnSpLocks/>
          </p:cNvCxnSpPr>
          <p:nvPr/>
        </p:nvCxnSpPr>
        <p:spPr>
          <a:xfrm>
            <a:off x="4440245" y="484870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5" name="Straight Arrow Connector 834">
            <a:extLst>
              <a:ext uri="{FF2B5EF4-FFF2-40B4-BE49-F238E27FC236}">
                <a16:creationId xmlns:a16="http://schemas.microsoft.com/office/drawing/2014/main" id="{2F50E1DF-AEB8-764C-889A-EA9B68FB2835}"/>
              </a:ext>
            </a:extLst>
          </p:cNvPr>
          <p:cNvCxnSpPr>
            <a:cxnSpLocks/>
          </p:cNvCxnSpPr>
          <p:nvPr/>
        </p:nvCxnSpPr>
        <p:spPr>
          <a:xfrm>
            <a:off x="6714024" y="484870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3FA7E59F-3C0D-524A-83B0-64ABB86DF8CF}"/>
              </a:ext>
            </a:extLst>
          </p:cNvPr>
          <p:cNvGrpSpPr>
            <a:grpSpLocks noChangeAspect="1"/>
          </p:cNvGrpSpPr>
          <p:nvPr/>
        </p:nvGrpSpPr>
        <p:grpSpPr>
          <a:xfrm>
            <a:off x="7497290" y="4441533"/>
            <a:ext cx="1828800" cy="814334"/>
            <a:chOff x="621804" y="5249742"/>
            <a:chExt cx="3104850" cy="1381624"/>
          </a:xfrm>
        </p:grpSpPr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AFDFCBA4-42FF-DF46-B0C9-ECDA687D5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249742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Oval 862">
              <a:extLst>
                <a:ext uri="{FF2B5EF4-FFF2-40B4-BE49-F238E27FC236}">
                  <a16:creationId xmlns:a16="http://schemas.microsoft.com/office/drawing/2014/main" id="{C9250B98-56D2-9945-BE41-06DCF1C296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5767390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Oval 863">
              <a:extLst>
                <a:ext uri="{FF2B5EF4-FFF2-40B4-BE49-F238E27FC236}">
                  <a16:creationId xmlns:a16="http://schemas.microsoft.com/office/drawing/2014/main" id="{7A6C735F-4995-1845-B907-0D5A725140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04" y="6285038"/>
              <a:ext cx="274320" cy="274320"/>
            </a:xfrm>
            <a:prstGeom prst="ellipse">
              <a:avLst/>
            </a:prstGeom>
            <a:solidFill>
              <a:srgbClr val="EE4010">
                <a:alpha val="25000"/>
              </a:srgbClr>
            </a:solidFill>
            <a:ln w="25400" cap="flat" cmpd="sng" algn="ctr">
              <a:solidFill>
                <a:srgbClr val="EE40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BA306B4A-0C8F-FC4C-82F1-98110F885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5536177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Oval 865">
              <a:extLst>
                <a:ext uri="{FF2B5EF4-FFF2-40B4-BE49-F238E27FC236}">
                  <a16:creationId xmlns:a16="http://schemas.microsoft.com/office/drawing/2014/main" id="{CDD79DA7-2A72-E944-800A-C2EFB68FE6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14" y="6055066"/>
              <a:ext cx="274320" cy="274320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  <a:ln w="25400" cap="flat" cmpd="sng" algn="ctr">
              <a:solidFill>
                <a:srgbClr val="0090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644D1CBB-D28B-B647-B91A-53F143E1DB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319268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537E3425-4E0D-EB49-B3BD-2C0D23E830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5838157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866BB995-4128-7349-B39F-DAE5EADF5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8824" y="6357046"/>
              <a:ext cx="274320" cy="274320"/>
            </a:xfrm>
            <a:prstGeom prst="ellipse">
              <a:avLst/>
            </a:prstGeom>
            <a:solidFill>
              <a:srgbClr val="00B0F0">
                <a:alpha val="25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Oval 869">
              <a:extLst>
                <a:ext uri="{FF2B5EF4-FFF2-40B4-BE49-F238E27FC236}">
                  <a16:creationId xmlns:a16="http://schemas.microsoft.com/office/drawing/2014/main" id="{F07D6E21-EA11-134A-96DF-CF8DFEBEA6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5551366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3C4AD05D-62FC-1042-BC63-ECAC0258E6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2334" y="6069014"/>
              <a:ext cx="274320" cy="274320"/>
            </a:xfrm>
            <a:prstGeom prst="ellipse">
              <a:avLst/>
            </a:prstGeom>
            <a:solidFill>
              <a:srgbClr val="F8C228">
                <a:lumMod val="60000"/>
                <a:lumOff val="40000"/>
                <a:alpha val="25000"/>
              </a:srgbClr>
            </a:solidFill>
            <a:ln w="25400" cap="flat" cmpd="sng" algn="ctr">
              <a:solidFill>
                <a:srgbClr val="F8C228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72" name="Straight Connector 871">
              <a:extLst>
                <a:ext uri="{FF2B5EF4-FFF2-40B4-BE49-F238E27FC236}">
                  <a16:creationId xmlns:a16="http://schemas.microsoft.com/office/drawing/2014/main" id="{962EF39D-DF1C-F949-81BF-5EAE878E5B82}"/>
                </a:ext>
              </a:extLst>
            </p:cNvPr>
            <p:cNvCxnSpPr>
              <a:cxnSpLocks/>
              <a:stCxn id="862" idx="6"/>
              <a:endCxn id="865" idx="2"/>
            </p:cNvCxnSpPr>
            <p:nvPr/>
          </p:nvCxnSpPr>
          <p:spPr>
            <a:xfrm>
              <a:off x="896124" y="5386902"/>
              <a:ext cx="669190" cy="28643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3" name="Straight Connector 872">
              <a:extLst>
                <a:ext uri="{FF2B5EF4-FFF2-40B4-BE49-F238E27FC236}">
                  <a16:creationId xmlns:a16="http://schemas.microsoft.com/office/drawing/2014/main" id="{D8B61AA9-FA81-444D-B3F3-95EE4CF9A0FB}"/>
                </a:ext>
              </a:extLst>
            </p:cNvPr>
            <p:cNvCxnSpPr>
              <a:cxnSpLocks/>
              <a:stCxn id="862" idx="6"/>
              <a:endCxn id="866" idx="2"/>
            </p:cNvCxnSpPr>
            <p:nvPr/>
          </p:nvCxnSpPr>
          <p:spPr>
            <a:xfrm>
              <a:off x="896124" y="5386902"/>
              <a:ext cx="669190" cy="80532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4" name="Straight Connector 873">
              <a:extLst>
                <a:ext uri="{FF2B5EF4-FFF2-40B4-BE49-F238E27FC236}">
                  <a16:creationId xmlns:a16="http://schemas.microsoft.com/office/drawing/2014/main" id="{279B39F0-5D2D-3845-9E4C-CE37FC6797B1}"/>
                </a:ext>
              </a:extLst>
            </p:cNvPr>
            <p:cNvCxnSpPr>
              <a:cxnSpLocks/>
              <a:stCxn id="864" idx="6"/>
              <a:endCxn id="865" idx="2"/>
            </p:cNvCxnSpPr>
            <p:nvPr/>
          </p:nvCxnSpPr>
          <p:spPr>
            <a:xfrm flipV="1">
              <a:off x="896124" y="5673337"/>
              <a:ext cx="669190" cy="74886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5" name="Straight Connector 874">
              <a:extLst>
                <a:ext uri="{FF2B5EF4-FFF2-40B4-BE49-F238E27FC236}">
                  <a16:creationId xmlns:a16="http://schemas.microsoft.com/office/drawing/2014/main" id="{71FF6795-0871-9549-A5B1-D6E9A03BE821}"/>
                </a:ext>
              </a:extLst>
            </p:cNvPr>
            <p:cNvCxnSpPr>
              <a:cxnSpLocks/>
              <a:stCxn id="864" idx="6"/>
              <a:endCxn id="866" idx="2"/>
            </p:cNvCxnSpPr>
            <p:nvPr/>
          </p:nvCxnSpPr>
          <p:spPr>
            <a:xfrm flipV="1">
              <a:off x="896124" y="6192226"/>
              <a:ext cx="669190" cy="22997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B84C9DCE-CA08-7E4D-9D5E-778CD9936236}"/>
                </a:ext>
              </a:extLst>
            </p:cNvPr>
            <p:cNvCxnSpPr>
              <a:cxnSpLocks/>
              <a:stCxn id="865" idx="6"/>
              <a:endCxn id="867" idx="2"/>
            </p:cNvCxnSpPr>
            <p:nvPr/>
          </p:nvCxnSpPr>
          <p:spPr>
            <a:xfrm flipV="1">
              <a:off x="1839634" y="5456428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7" name="Straight Connector 876">
              <a:extLst>
                <a:ext uri="{FF2B5EF4-FFF2-40B4-BE49-F238E27FC236}">
                  <a16:creationId xmlns:a16="http://schemas.microsoft.com/office/drawing/2014/main" id="{2213540E-F390-B74A-AEA0-28692AD11D5B}"/>
                </a:ext>
              </a:extLst>
            </p:cNvPr>
            <p:cNvCxnSpPr>
              <a:cxnSpLocks/>
              <a:stCxn id="865" idx="6"/>
              <a:endCxn id="868" idx="2"/>
            </p:cNvCxnSpPr>
            <p:nvPr/>
          </p:nvCxnSpPr>
          <p:spPr>
            <a:xfrm>
              <a:off x="1839634" y="5673337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id="{65722170-95EC-4843-B7E1-DDC3EF8FDDAE}"/>
                </a:ext>
              </a:extLst>
            </p:cNvPr>
            <p:cNvCxnSpPr>
              <a:cxnSpLocks/>
              <a:stCxn id="866" idx="6"/>
              <a:endCxn id="868" idx="2"/>
            </p:cNvCxnSpPr>
            <p:nvPr/>
          </p:nvCxnSpPr>
          <p:spPr>
            <a:xfrm flipV="1">
              <a:off x="1839634" y="5975317"/>
              <a:ext cx="669190" cy="2169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id="{CAB41F68-3D14-8C40-953A-F4380BBC9FC5}"/>
                </a:ext>
              </a:extLst>
            </p:cNvPr>
            <p:cNvCxnSpPr>
              <a:cxnSpLocks/>
              <a:stCxn id="866" idx="6"/>
              <a:endCxn id="869" idx="2"/>
            </p:cNvCxnSpPr>
            <p:nvPr/>
          </p:nvCxnSpPr>
          <p:spPr>
            <a:xfrm>
              <a:off x="1839634" y="6192226"/>
              <a:ext cx="669190" cy="30198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E38D8538-38EC-9149-AC70-5B0DC15E64F5}"/>
                </a:ext>
              </a:extLst>
            </p:cNvPr>
            <p:cNvCxnSpPr>
              <a:cxnSpLocks/>
              <a:stCxn id="867" idx="6"/>
              <a:endCxn id="870" idx="2"/>
            </p:cNvCxnSpPr>
            <p:nvPr/>
          </p:nvCxnSpPr>
          <p:spPr>
            <a:xfrm>
              <a:off x="2783144" y="5456428"/>
              <a:ext cx="669190" cy="2320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81" name="Straight Connector 880">
              <a:extLst>
                <a:ext uri="{FF2B5EF4-FFF2-40B4-BE49-F238E27FC236}">
                  <a16:creationId xmlns:a16="http://schemas.microsoft.com/office/drawing/2014/main" id="{B606795E-6A5B-0C43-AFDD-0FEA973DDC80}"/>
                </a:ext>
              </a:extLst>
            </p:cNvPr>
            <p:cNvCxnSpPr>
              <a:cxnSpLocks/>
              <a:stCxn id="868" idx="6"/>
              <a:endCxn id="870" idx="2"/>
            </p:cNvCxnSpPr>
            <p:nvPr/>
          </p:nvCxnSpPr>
          <p:spPr>
            <a:xfrm flipV="1">
              <a:off x="2783144" y="5688526"/>
              <a:ext cx="669190" cy="28679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2BB5DFAF-3359-6140-8CF1-AC046EDCB760}"/>
                </a:ext>
              </a:extLst>
            </p:cNvPr>
            <p:cNvCxnSpPr>
              <a:cxnSpLocks/>
              <a:stCxn id="871" idx="2"/>
              <a:endCxn id="868" idx="6"/>
            </p:cNvCxnSpPr>
            <p:nvPr/>
          </p:nvCxnSpPr>
          <p:spPr>
            <a:xfrm flipH="1" flipV="1">
              <a:off x="2783144" y="5975317"/>
              <a:ext cx="669190" cy="23085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83" name="Straight Connector 882">
              <a:extLst>
                <a:ext uri="{FF2B5EF4-FFF2-40B4-BE49-F238E27FC236}">
                  <a16:creationId xmlns:a16="http://schemas.microsoft.com/office/drawing/2014/main" id="{32456D1F-C035-BC40-B51B-0E00E160BE7C}"/>
                </a:ext>
              </a:extLst>
            </p:cNvPr>
            <p:cNvCxnSpPr>
              <a:cxnSpLocks/>
              <a:stCxn id="869" idx="6"/>
              <a:endCxn id="871" idx="2"/>
            </p:cNvCxnSpPr>
            <p:nvPr/>
          </p:nvCxnSpPr>
          <p:spPr>
            <a:xfrm flipV="1">
              <a:off x="2783144" y="6206174"/>
              <a:ext cx="669190" cy="28803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84" name="Straight Connector 883">
              <a:extLst>
                <a:ext uri="{FF2B5EF4-FFF2-40B4-BE49-F238E27FC236}">
                  <a16:creationId xmlns:a16="http://schemas.microsoft.com/office/drawing/2014/main" id="{A7B3EF3F-1447-F64B-A45D-D98EF7AE76D0}"/>
                </a:ext>
              </a:extLst>
            </p:cNvPr>
            <p:cNvCxnSpPr>
              <a:cxnSpLocks/>
              <a:stCxn id="863" idx="6"/>
              <a:endCxn id="865" idx="2"/>
            </p:cNvCxnSpPr>
            <p:nvPr/>
          </p:nvCxnSpPr>
          <p:spPr>
            <a:xfrm flipV="1">
              <a:off x="896124" y="5673337"/>
              <a:ext cx="669190" cy="2312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225A586E-7FDE-394D-8085-B7B4F0E8CE5D}"/>
                </a:ext>
              </a:extLst>
            </p:cNvPr>
            <p:cNvCxnSpPr>
              <a:cxnSpLocks/>
              <a:stCxn id="863" idx="6"/>
              <a:endCxn id="866" idx="2"/>
            </p:cNvCxnSpPr>
            <p:nvPr/>
          </p:nvCxnSpPr>
          <p:spPr>
            <a:xfrm>
              <a:off x="896124" y="5904550"/>
              <a:ext cx="669190" cy="28767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aphicFrame>
        <p:nvGraphicFramePr>
          <p:cNvPr id="899" name="Table 898">
            <a:extLst>
              <a:ext uri="{FF2B5EF4-FFF2-40B4-BE49-F238E27FC236}">
                <a16:creationId xmlns:a16="http://schemas.microsoft.com/office/drawing/2014/main" id="{E4880F46-3657-D547-8914-62391F04F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820503"/>
              </p:ext>
            </p:extLst>
          </p:nvPr>
        </p:nvGraphicFramePr>
        <p:xfrm>
          <a:off x="10085754" y="445481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0" name="Table 899">
            <a:extLst>
              <a:ext uri="{FF2B5EF4-FFF2-40B4-BE49-F238E27FC236}">
                <a16:creationId xmlns:a16="http://schemas.microsoft.com/office/drawing/2014/main" id="{600C3630-A200-EB4B-942A-6C4953B4B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578704"/>
              </p:ext>
            </p:extLst>
          </p:nvPr>
        </p:nvGraphicFramePr>
        <p:xfrm>
          <a:off x="10238154" y="460721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1" name="Table 900">
            <a:extLst>
              <a:ext uri="{FF2B5EF4-FFF2-40B4-BE49-F238E27FC236}">
                <a16:creationId xmlns:a16="http://schemas.microsoft.com/office/drawing/2014/main" id="{06D91CCF-3F51-6640-9AE5-8410BE3E6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604794"/>
              </p:ext>
            </p:extLst>
          </p:nvPr>
        </p:nvGraphicFramePr>
        <p:xfrm>
          <a:off x="10390554" y="475961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2" name="Table 901">
            <a:extLst>
              <a:ext uri="{FF2B5EF4-FFF2-40B4-BE49-F238E27FC236}">
                <a16:creationId xmlns:a16="http://schemas.microsoft.com/office/drawing/2014/main" id="{7F4ADEDD-55CF-0F48-9B0F-C914A2992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407595"/>
              </p:ext>
            </p:extLst>
          </p:nvPr>
        </p:nvGraphicFramePr>
        <p:xfrm>
          <a:off x="10542954" y="491201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AF2C08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3" name="Table 902">
            <a:extLst>
              <a:ext uri="{FF2B5EF4-FFF2-40B4-BE49-F238E27FC236}">
                <a16:creationId xmlns:a16="http://schemas.microsoft.com/office/drawing/2014/main" id="{76C5786A-BC8E-8F4B-9597-DCB96F5BA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528764"/>
              </p:ext>
            </p:extLst>
          </p:nvPr>
        </p:nvGraphicFramePr>
        <p:xfrm>
          <a:off x="10656859" y="413763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4" name="Table 903">
            <a:extLst>
              <a:ext uri="{FF2B5EF4-FFF2-40B4-BE49-F238E27FC236}">
                <a16:creationId xmlns:a16="http://schemas.microsoft.com/office/drawing/2014/main" id="{56857654-C6F7-364E-A3EC-C783D7319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873403"/>
              </p:ext>
            </p:extLst>
          </p:nvPr>
        </p:nvGraphicFramePr>
        <p:xfrm>
          <a:off x="10809259" y="429003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5" name="Table 904">
            <a:extLst>
              <a:ext uri="{FF2B5EF4-FFF2-40B4-BE49-F238E27FC236}">
                <a16:creationId xmlns:a16="http://schemas.microsoft.com/office/drawing/2014/main" id="{CA0B94E0-9DE1-3049-8DA7-1DA8B8E57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374316"/>
              </p:ext>
            </p:extLst>
          </p:nvPr>
        </p:nvGraphicFramePr>
        <p:xfrm>
          <a:off x="10961659" y="444243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6" name="Table 905">
            <a:extLst>
              <a:ext uri="{FF2B5EF4-FFF2-40B4-BE49-F238E27FC236}">
                <a16:creationId xmlns:a16="http://schemas.microsoft.com/office/drawing/2014/main" id="{9F8B7F44-97FA-3F43-B0F4-F2C251A91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485358"/>
              </p:ext>
            </p:extLst>
          </p:nvPr>
        </p:nvGraphicFramePr>
        <p:xfrm>
          <a:off x="11114059" y="459483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7" name="Table 906">
            <a:extLst>
              <a:ext uri="{FF2B5EF4-FFF2-40B4-BE49-F238E27FC236}">
                <a16:creationId xmlns:a16="http://schemas.microsoft.com/office/drawing/2014/main" id="{337A5FA4-937D-6142-9245-1AEA0AB89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106140"/>
              </p:ext>
            </p:extLst>
          </p:nvPr>
        </p:nvGraphicFramePr>
        <p:xfrm>
          <a:off x="11266459" y="474723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8" name="Table 907">
            <a:extLst>
              <a:ext uri="{FF2B5EF4-FFF2-40B4-BE49-F238E27FC236}">
                <a16:creationId xmlns:a16="http://schemas.microsoft.com/office/drawing/2014/main" id="{BBD260AD-1CB9-D042-BC16-7B53EF534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177025"/>
              </p:ext>
            </p:extLst>
          </p:nvPr>
        </p:nvGraphicFramePr>
        <p:xfrm>
          <a:off x="11418859" y="489963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p:graphicFrame>
        <p:nvGraphicFramePr>
          <p:cNvPr id="909" name="Table 908">
            <a:extLst>
              <a:ext uri="{FF2B5EF4-FFF2-40B4-BE49-F238E27FC236}">
                <a16:creationId xmlns:a16="http://schemas.microsoft.com/office/drawing/2014/main" id="{8A313DAE-465B-C340-803C-56E20942E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47023"/>
              </p:ext>
            </p:extLst>
          </p:nvPr>
        </p:nvGraphicFramePr>
        <p:xfrm>
          <a:off x="11571259" y="5052033"/>
          <a:ext cx="449898" cy="42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6">
                  <a:extLst>
                    <a:ext uri="{9D8B030D-6E8A-4147-A177-3AD203B41FA5}">
                      <a16:colId xmlns:a16="http://schemas.microsoft.com/office/drawing/2014/main" val="3944059543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985504189"/>
                    </a:ext>
                  </a:extLst>
                </a:gridCol>
                <a:gridCol w="149966">
                  <a:extLst>
                    <a:ext uri="{9D8B030D-6E8A-4147-A177-3AD203B41FA5}">
                      <a16:colId xmlns:a16="http://schemas.microsoft.com/office/drawing/2014/main" val="214321382"/>
                    </a:ext>
                  </a:extLst>
                </a:gridCol>
              </a:tblGrid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707912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4377"/>
                  </a:ext>
                </a:extLst>
              </a:tr>
              <a:tr h="143250"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83" marR="62283" marT="31141" marB="31141" anchor="ctr">
                    <a:solidFill>
                      <a:srgbClr val="009051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720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10" name="TextBox 909">
                <a:extLst>
                  <a:ext uri="{FF2B5EF4-FFF2-40B4-BE49-F238E27FC236}">
                    <a16:creationId xmlns:a16="http://schemas.microsoft.com/office/drawing/2014/main" id="{DB1184CA-2C2C-904A-B449-53CDDA08DA8D}"/>
                  </a:ext>
                </a:extLst>
              </p:cNvPr>
              <p:cNvSpPr txBox="1"/>
              <p:nvPr/>
            </p:nvSpPr>
            <p:spPr>
              <a:xfrm>
                <a:off x="9510835" y="4664034"/>
                <a:ext cx="407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&amp;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10" name="TextBox 909">
                <a:extLst>
                  <a:ext uri="{FF2B5EF4-FFF2-40B4-BE49-F238E27FC236}">
                    <a16:creationId xmlns:a16="http://schemas.microsoft.com/office/drawing/2014/main" id="{DB1184CA-2C2C-904A-B449-53CDDA08D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835" y="4664034"/>
                <a:ext cx="40748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3" name="TextBox 912">
            <a:extLst>
              <a:ext uri="{FF2B5EF4-FFF2-40B4-BE49-F238E27FC236}">
                <a16:creationId xmlns:a16="http://schemas.microsoft.com/office/drawing/2014/main" id="{6CE86AC2-3150-204E-88D9-E8D1D333B95B}"/>
              </a:ext>
            </a:extLst>
          </p:cNvPr>
          <p:cNvSpPr txBox="1"/>
          <p:nvPr/>
        </p:nvSpPr>
        <p:spPr>
          <a:xfrm>
            <a:off x="3210409" y="3367518"/>
            <a:ext cx="245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Transfer + fine-tune</a:t>
            </a:r>
          </a:p>
        </p:txBody>
      </p:sp>
      <p:cxnSp>
        <p:nvCxnSpPr>
          <p:cNvPr id="914" name="Curved Connector 913">
            <a:extLst>
              <a:ext uri="{FF2B5EF4-FFF2-40B4-BE49-F238E27FC236}">
                <a16:creationId xmlns:a16="http://schemas.microsoft.com/office/drawing/2014/main" id="{5CCC03F0-D355-6447-98D2-24544BB820D5}"/>
              </a:ext>
            </a:extLst>
          </p:cNvPr>
          <p:cNvCxnSpPr>
            <a:cxnSpLocks/>
          </p:cNvCxnSpPr>
          <p:nvPr/>
        </p:nvCxnSpPr>
        <p:spPr>
          <a:xfrm rot="5400000">
            <a:off x="3439311" y="2183552"/>
            <a:ext cx="1280160" cy="2103120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8" name="TextBox 917">
            <a:extLst>
              <a:ext uri="{FF2B5EF4-FFF2-40B4-BE49-F238E27FC236}">
                <a16:creationId xmlns:a16="http://schemas.microsoft.com/office/drawing/2014/main" id="{EF1E024B-F23C-AC43-B254-9D590E4F7736}"/>
              </a:ext>
            </a:extLst>
          </p:cNvPr>
          <p:cNvSpPr txBox="1"/>
          <p:nvPr/>
        </p:nvSpPr>
        <p:spPr>
          <a:xfrm>
            <a:off x="3710751" y="5848755"/>
            <a:ext cx="323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Task-specific architectures </a:t>
            </a:r>
          </a:p>
        </p:txBody>
      </p:sp>
      <p:sp>
        <p:nvSpPr>
          <p:cNvPr id="919" name="TextBox 918">
            <a:extLst>
              <a:ext uri="{FF2B5EF4-FFF2-40B4-BE49-F238E27FC236}">
                <a16:creationId xmlns:a16="http://schemas.microsoft.com/office/drawing/2014/main" id="{463A9C34-DD4E-154A-9340-440A8F9C36E2}"/>
              </a:ext>
            </a:extLst>
          </p:cNvPr>
          <p:cNvSpPr txBox="1"/>
          <p:nvPr/>
        </p:nvSpPr>
        <p:spPr>
          <a:xfrm>
            <a:off x="6804981" y="5854104"/>
            <a:ext cx="438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&lt;-- better accuracy-efficiency trade-off</a:t>
            </a:r>
          </a:p>
        </p:txBody>
      </p:sp>
    </p:spTree>
    <p:extLst>
      <p:ext uri="{BB962C8B-B14F-4D97-AF65-F5344CB8AC3E}">
        <p14:creationId xmlns:p14="http://schemas.microsoft.com/office/powerpoint/2010/main" val="36258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403" grpId="0"/>
      <p:bldP spid="416" grpId="0"/>
      <p:bldP spid="417" grpId="0"/>
      <p:bldP spid="418" grpId="0"/>
      <p:bldP spid="910" grpId="0"/>
      <p:bldP spid="913" grpId="0"/>
      <p:bldP spid="918" grpId="0"/>
      <p:bldP spid="9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FC702B-2775-DB4E-B1E9-A56B40B3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Many-Obj EA 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…</a:t>
            </a:r>
            <a:endParaRPr lang="en-US" sz="28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D38D61-D843-2D4F-B99B-6364165CF757}"/>
              </a:ext>
            </a:extLst>
          </p:cNvPr>
          <p:cNvSpPr/>
          <p:nvPr/>
        </p:nvSpPr>
        <p:spPr>
          <a:xfrm>
            <a:off x="1125416" y="1603715"/>
            <a:ext cx="1477107" cy="7596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 the full 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0CC7BBC-6D34-6C48-AD4C-A91D7E3689AC}"/>
              </a:ext>
            </a:extLst>
          </p:cNvPr>
          <p:cNvSpPr/>
          <p:nvPr/>
        </p:nvSpPr>
        <p:spPr>
          <a:xfrm>
            <a:off x="3556783" y="1603715"/>
            <a:ext cx="2070294" cy="7596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Randomly select sub-networks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2A2940-E6DF-EE4A-8AA8-AF3D8BDA1AA8}"/>
              </a:ext>
            </a:extLst>
          </p:cNvPr>
          <p:cNvSpPr/>
          <p:nvPr/>
        </p:nvSpPr>
        <p:spPr>
          <a:xfrm>
            <a:off x="6581337" y="1603715"/>
            <a:ext cx="1699164" cy="7596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Fine-tune sub-networks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4D1BED-4890-DA4D-BB92-779B4B6FE28D}"/>
              </a:ext>
            </a:extLst>
          </p:cNvPr>
          <p:cNvCxnSpPr>
            <a:cxnSpLocks/>
          </p:cNvCxnSpPr>
          <p:nvPr/>
        </p:nvCxnSpPr>
        <p:spPr>
          <a:xfrm>
            <a:off x="2729135" y="1983543"/>
            <a:ext cx="73152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280A6E-82B0-D849-BF66-2D619CA2F73A}"/>
              </a:ext>
            </a:extLst>
          </p:cNvPr>
          <p:cNvCxnSpPr>
            <a:cxnSpLocks/>
          </p:cNvCxnSpPr>
          <p:nvPr/>
        </p:nvCxnSpPr>
        <p:spPr>
          <a:xfrm>
            <a:off x="5739621" y="1983543"/>
            <a:ext cx="73152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DC94FEE4-5BE9-F74C-9A37-0814D1948126}"/>
              </a:ext>
            </a:extLst>
          </p:cNvPr>
          <p:cNvCxnSpPr>
            <a:cxnSpLocks/>
          </p:cNvCxnSpPr>
          <p:nvPr/>
        </p:nvCxnSpPr>
        <p:spPr>
          <a:xfrm rot="5400000">
            <a:off x="5955911" y="1083799"/>
            <a:ext cx="12700" cy="2727961"/>
          </a:xfrm>
          <a:prstGeom prst="curvedConnector3">
            <a:avLst>
              <a:gd name="adj1" fmla="val 246462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7B42E0B-526B-3F46-B2E7-868A6A0231CA}"/>
              </a:ext>
            </a:extLst>
          </p:cNvPr>
          <p:cNvSpPr/>
          <p:nvPr/>
        </p:nvSpPr>
        <p:spPr>
          <a:xfrm>
            <a:off x="9181519" y="1603715"/>
            <a:ext cx="2480601" cy="759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Architecture search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5322F7-17B8-B04E-A66C-1C466143800E}"/>
              </a:ext>
            </a:extLst>
          </p:cNvPr>
          <p:cNvCxnSpPr>
            <a:cxnSpLocks/>
          </p:cNvCxnSpPr>
          <p:nvPr/>
        </p:nvCxnSpPr>
        <p:spPr>
          <a:xfrm>
            <a:off x="8396076" y="1983543"/>
            <a:ext cx="731520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B69D4C-A6B2-C64E-B0FA-23910298C1B2}"/>
              </a:ext>
            </a:extLst>
          </p:cNvPr>
          <p:cNvSpPr/>
          <p:nvPr/>
        </p:nvSpPr>
        <p:spPr>
          <a:xfrm>
            <a:off x="3357979" y="968058"/>
            <a:ext cx="2781836" cy="759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Existing Approach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FA98D5-13DE-8849-9294-921203E56C0E}"/>
              </a:ext>
            </a:extLst>
          </p:cNvPr>
          <p:cNvSpPr/>
          <p:nvPr/>
        </p:nvSpPr>
        <p:spPr>
          <a:xfrm>
            <a:off x="5642465" y="968058"/>
            <a:ext cx="3367554" cy="759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(Decoupled from Search)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757474-8585-EC42-9599-7BE51F2302D7}"/>
                  </a:ext>
                </a:extLst>
              </p:cNvPr>
              <p:cNvSpPr txBox="1"/>
              <p:nvPr/>
            </p:nvSpPr>
            <p:spPr>
              <a:xfrm>
                <a:off x="1009389" y="2894211"/>
                <a:ext cx="669279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sub-parts need to be trained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simultaneously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6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Practically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infeasible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sub-networks) and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unnecessary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757474-8585-EC42-9599-7BE51F230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389" y="2894211"/>
                <a:ext cx="6692794" cy="738664"/>
              </a:xfrm>
              <a:prstGeom prst="rect">
                <a:avLst/>
              </a:prstGeom>
              <a:blipFill>
                <a:blip r:embed="rId2"/>
                <a:stretch>
                  <a:fillRect l="-379" t="-5172" r="-568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A4143AC-0B52-4243-85E4-0983DB313F3B}"/>
              </a:ext>
            </a:extLst>
          </p:cNvPr>
          <p:cNvSpPr/>
          <p:nvPr/>
        </p:nvSpPr>
        <p:spPr>
          <a:xfrm>
            <a:off x="1125416" y="4228817"/>
            <a:ext cx="1477107" cy="7596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 the full model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197B6BB-1D5E-5540-8FD9-0C9E08568AAC}"/>
              </a:ext>
            </a:extLst>
          </p:cNvPr>
          <p:cNvSpPr/>
          <p:nvPr/>
        </p:nvSpPr>
        <p:spPr>
          <a:xfrm>
            <a:off x="6806538" y="4228817"/>
            <a:ext cx="1699164" cy="759656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Promising sub-networks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34C9247-FB25-3D4E-8DC3-099223303A78}"/>
              </a:ext>
            </a:extLst>
          </p:cNvPr>
          <p:cNvSpPr/>
          <p:nvPr/>
        </p:nvSpPr>
        <p:spPr>
          <a:xfrm>
            <a:off x="9462987" y="4228817"/>
            <a:ext cx="1699164" cy="7596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Fine-tune sub-networks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4D24470-6279-064B-B689-2713EC0A9016}"/>
              </a:ext>
            </a:extLst>
          </p:cNvPr>
          <p:cNvCxnSpPr>
            <a:cxnSpLocks/>
          </p:cNvCxnSpPr>
          <p:nvPr/>
        </p:nvCxnSpPr>
        <p:spPr>
          <a:xfrm>
            <a:off x="2729135" y="4603800"/>
            <a:ext cx="73152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CA0733-9F81-D047-B10C-AD3A21678247}"/>
              </a:ext>
            </a:extLst>
          </p:cNvPr>
          <p:cNvCxnSpPr>
            <a:cxnSpLocks/>
          </p:cNvCxnSpPr>
          <p:nvPr/>
        </p:nvCxnSpPr>
        <p:spPr>
          <a:xfrm>
            <a:off x="8649407" y="4611194"/>
            <a:ext cx="73152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ADBD8E8F-64F4-D44F-ADB2-B33714A774D1}"/>
              </a:ext>
            </a:extLst>
          </p:cNvPr>
          <p:cNvCxnSpPr>
            <a:cxnSpLocks/>
          </p:cNvCxnSpPr>
          <p:nvPr/>
        </p:nvCxnSpPr>
        <p:spPr>
          <a:xfrm rot="5400000">
            <a:off x="7506993" y="2239169"/>
            <a:ext cx="12700" cy="5611152"/>
          </a:xfrm>
          <a:prstGeom prst="curvedConnector3">
            <a:avLst>
              <a:gd name="adj1" fmla="val 290769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7CF1CD-3372-124A-9091-610196843D35}"/>
              </a:ext>
            </a:extLst>
          </p:cNvPr>
          <p:cNvSpPr/>
          <p:nvPr/>
        </p:nvSpPr>
        <p:spPr>
          <a:xfrm>
            <a:off x="3556782" y="4228817"/>
            <a:ext cx="2289269" cy="759656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Many-objective evolutionary search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A9EF7E7-2C22-5C48-9554-FA2256D4C7B6}"/>
              </a:ext>
            </a:extLst>
          </p:cNvPr>
          <p:cNvCxnSpPr>
            <a:cxnSpLocks/>
          </p:cNvCxnSpPr>
          <p:nvPr/>
        </p:nvCxnSpPr>
        <p:spPr>
          <a:xfrm>
            <a:off x="5964699" y="4611194"/>
            <a:ext cx="73152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D9638F3-2A59-7B40-BDBD-4808A75C0073}"/>
              </a:ext>
            </a:extLst>
          </p:cNvPr>
          <p:cNvSpPr/>
          <p:nvPr/>
        </p:nvSpPr>
        <p:spPr>
          <a:xfrm>
            <a:off x="3272573" y="3589056"/>
            <a:ext cx="2480601" cy="759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69277AC-A7F7-DC4D-A878-D948FF9188CA}"/>
              </a:ext>
            </a:extLst>
          </p:cNvPr>
          <p:cNvSpPr/>
          <p:nvPr/>
        </p:nvSpPr>
        <p:spPr>
          <a:xfrm>
            <a:off x="4993208" y="3589056"/>
            <a:ext cx="3367554" cy="759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(Guided by Search)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E087AC-1FB7-E849-92DD-7FE1840D95B7}"/>
              </a:ext>
            </a:extLst>
          </p:cNvPr>
          <p:cNvSpPr txBox="1"/>
          <p:nvPr/>
        </p:nvSpPr>
        <p:spPr>
          <a:xfrm>
            <a:off x="1125416" y="5557304"/>
            <a:ext cx="73084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Fine-tune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sub-networks that will eventually lie on Pareto front.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Practically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efficient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B260282-15E7-4C40-A492-0CF7574F65E1}"/>
              </a:ext>
            </a:extLst>
          </p:cNvPr>
          <p:cNvSpPr/>
          <p:nvPr/>
        </p:nvSpPr>
        <p:spPr>
          <a:xfrm>
            <a:off x="6749354" y="4157573"/>
            <a:ext cx="1826228" cy="91530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5C201A8-E6C3-5A49-9921-038574A9D19E}"/>
              </a:ext>
            </a:extLst>
          </p:cNvPr>
          <p:cNvSpPr/>
          <p:nvPr/>
        </p:nvSpPr>
        <p:spPr>
          <a:xfrm>
            <a:off x="8415971" y="3770410"/>
            <a:ext cx="1047016" cy="583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537FE548-D3A8-FA42-A28B-7628E38B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2175" y="6413446"/>
            <a:ext cx="7180171" cy="365125"/>
          </a:xfrm>
        </p:spPr>
        <p:txBody>
          <a:bodyPr/>
          <a:lstStyle/>
          <a:p>
            <a:r>
              <a:rPr lang="en-US" dirty="0"/>
              <a:t>*Including </a:t>
            </a:r>
            <a:r>
              <a:rPr lang="en-US" i="1" dirty="0" err="1"/>
              <a:t>Slimmable</a:t>
            </a:r>
            <a:r>
              <a:rPr lang="en-US" i="1" dirty="0"/>
              <a:t> Neural Networks </a:t>
            </a:r>
            <a:r>
              <a:rPr lang="en-US" dirty="0"/>
              <a:t>(ICLR’19), </a:t>
            </a:r>
            <a:r>
              <a:rPr lang="en-US" i="1" dirty="0" err="1"/>
              <a:t>AtomNAS</a:t>
            </a:r>
            <a:r>
              <a:rPr lang="en-US" dirty="0"/>
              <a:t> (ICLR’20), </a:t>
            </a:r>
            <a:r>
              <a:rPr lang="en-US" i="1" dirty="0"/>
              <a:t>One-for-All</a:t>
            </a:r>
            <a:r>
              <a:rPr lang="en-US" dirty="0"/>
              <a:t> (ICLR’20), etc.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/>
      <p:bldP spid="21" grpId="0"/>
      <p:bldP spid="22" grpId="0"/>
      <p:bldP spid="24" grpId="0" animBg="1"/>
      <p:bldP spid="25" grpId="0" animBg="1"/>
      <p:bldP spid="26" grpId="0" animBg="1"/>
      <p:bldP spid="30" grpId="0" animBg="1"/>
      <p:bldP spid="39" grpId="0"/>
      <p:bldP spid="40" grpId="0"/>
      <p:bldP spid="47" grpId="0" animBg="1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FC702B-2775-DB4E-B1E9-A56B40B3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Many-Obj EA 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Transfer Learning + …</a:t>
            </a:r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E087AC-1FB7-E849-92DD-7FE1840D95B7}"/>
              </a:ext>
            </a:extLst>
          </p:cNvPr>
          <p:cNvSpPr txBox="1"/>
          <p:nvPr/>
        </p:nvSpPr>
        <p:spPr>
          <a:xfrm>
            <a:off x="1863969" y="4628977"/>
            <a:ext cx="8543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 one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each dataset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from-scratch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computationally intensive.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Leverage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dataset-specific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Transfer learning from ImageNet improves both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A4B02B-2253-A841-BBC2-13671DDF1F12}"/>
              </a:ext>
            </a:extLst>
          </p:cNvPr>
          <p:cNvGrpSpPr/>
          <p:nvPr/>
        </p:nvGrpSpPr>
        <p:grpSpPr>
          <a:xfrm>
            <a:off x="1125416" y="2751709"/>
            <a:ext cx="10036735" cy="822278"/>
            <a:chOff x="1125416" y="4228817"/>
            <a:chExt cx="10036735" cy="82227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A4143AC-0B52-4243-85E4-0983DB313F3B}"/>
                </a:ext>
              </a:extLst>
            </p:cNvPr>
            <p:cNvSpPr/>
            <p:nvPr/>
          </p:nvSpPr>
          <p:spPr>
            <a:xfrm>
              <a:off x="1125416" y="4228817"/>
              <a:ext cx="1477107" cy="75965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Train the full model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197B6BB-1D5E-5540-8FD9-0C9E08568AAC}"/>
                </a:ext>
              </a:extLst>
            </p:cNvPr>
            <p:cNvSpPr/>
            <p:nvPr/>
          </p:nvSpPr>
          <p:spPr>
            <a:xfrm>
              <a:off x="6806538" y="4228817"/>
              <a:ext cx="1699164" cy="759656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Promising sub-networks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34C9247-FB25-3D4E-8DC3-099223303A78}"/>
                </a:ext>
              </a:extLst>
            </p:cNvPr>
            <p:cNvSpPr/>
            <p:nvPr/>
          </p:nvSpPr>
          <p:spPr>
            <a:xfrm>
              <a:off x="9462987" y="4228817"/>
              <a:ext cx="1699164" cy="75965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Fine-tune sub-networks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4D24470-6279-064B-B689-2713EC0A9016}"/>
                </a:ext>
              </a:extLst>
            </p:cNvPr>
            <p:cNvCxnSpPr>
              <a:cxnSpLocks/>
            </p:cNvCxnSpPr>
            <p:nvPr/>
          </p:nvCxnSpPr>
          <p:spPr>
            <a:xfrm>
              <a:off x="2729135" y="4603800"/>
              <a:ext cx="731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8CA0733-9F81-D047-B10C-AD3A21678247}"/>
                </a:ext>
              </a:extLst>
            </p:cNvPr>
            <p:cNvCxnSpPr>
              <a:cxnSpLocks/>
            </p:cNvCxnSpPr>
            <p:nvPr/>
          </p:nvCxnSpPr>
          <p:spPr>
            <a:xfrm>
              <a:off x="8621271" y="4611194"/>
              <a:ext cx="731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ADBD8E8F-64F4-D44F-ADB2-B33714A774D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06993" y="2239169"/>
              <a:ext cx="12700" cy="5611152"/>
            </a:xfrm>
            <a:prstGeom prst="curvedConnector3">
              <a:avLst>
                <a:gd name="adj1" fmla="val 290769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F7CF1CD-3372-124A-9091-610196843D35}"/>
                </a:ext>
              </a:extLst>
            </p:cNvPr>
            <p:cNvSpPr/>
            <p:nvPr/>
          </p:nvSpPr>
          <p:spPr>
            <a:xfrm>
              <a:off x="3556782" y="4228817"/>
              <a:ext cx="2289269" cy="759656"/>
            </a:xfrm>
            <a:prstGeom prst="roundRect">
              <a:avLst/>
            </a:prstGeom>
            <a:solidFill>
              <a:schemeClr val="accent6">
                <a:lumMod val="75000"/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Many-objective evolutionary search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A9EF7E7-2C22-5C48-9554-FA2256D4C7B6}"/>
                </a:ext>
              </a:extLst>
            </p:cNvPr>
            <p:cNvCxnSpPr>
              <a:cxnSpLocks/>
            </p:cNvCxnSpPr>
            <p:nvPr/>
          </p:nvCxnSpPr>
          <p:spPr>
            <a:xfrm>
              <a:off x="5964699" y="4611194"/>
              <a:ext cx="7315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846A82E-BD0C-B04E-B682-CE8A224EE95A}"/>
              </a:ext>
            </a:extLst>
          </p:cNvPr>
          <p:cNvSpPr/>
          <p:nvPr/>
        </p:nvSpPr>
        <p:spPr>
          <a:xfrm>
            <a:off x="438411" y="1477114"/>
            <a:ext cx="2815356" cy="220509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Initialize weights from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trained on ImageNet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481FFD2-89CD-D842-A6BC-E82636ADB94E}"/>
              </a:ext>
            </a:extLst>
          </p:cNvPr>
          <p:cNvSpPr/>
          <p:nvPr/>
        </p:nvSpPr>
        <p:spPr>
          <a:xfrm>
            <a:off x="9184061" y="1477114"/>
            <a:ext cx="2269716" cy="220509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specific dataset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01AD057-C7EA-0D41-9D76-171111D88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2523" y="6356350"/>
            <a:ext cx="6750267" cy="365125"/>
          </a:xfrm>
        </p:spPr>
        <p:txBody>
          <a:bodyPr/>
          <a:lstStyle/>
          <a:p>
            <a:r>
              <a:rPr lang="en-US" dirty="0"/>
              <a:t>*According to </a:t>
            </a:r>
            <a:r>
              <a:rPr lang="en-US" dirty="0" err="1"/>
              <a:t>Kornblith</a:t>
            </a:r>
            <a:r>
              <a:rPr lang="en-US" dirty="0"/>
              <a:t>, S., </a:t>
            </a:r>
            <a:r>
              <a:rPr lang="en-US" dirty="0" err="1"/>
              <a:t>Shlens</a:t>
            </a:r>
            <a:r>
              <a:rPr lang="en-US" dirty="0"/>
              <a:t>, J., &amp; Le, Q. V. Do better ImageNet models transfer better?. In </a:t>
            </a:r>
            <a:r>
              <a:rPr lang="en-US" i="1" dirty="0"/>
              <a:t>CVPR’19.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0E9DFD98-F5D7-3A4E-9C41-B747D823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346" y="3208868"/>
            <a:ext cx="7163848" cy="340991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E96B52-77C0-9C45-96ED-382F809908AB}"/>
              </a:ext>
            </a:extLst>
          </p:cNvPr>
          <p:cNvSpPr/>
          <p:nvPr/>
        </p:nvSpPr>
        <p:spPr>
          <a:xfrm>
            <a:off x="481734" y="1662831"/>
            <a:ext cx="1572552" cy="7596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 the full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6FB9B5-CA59-6746-BCAB-E9BAE1FE0BF4}"/>
              </a:ext>
            </a:extLst>
          </p:cNvPr>
          <p:cNvSpPr/>
          <p:nvPr/>
        </p:nvSpPr>
        <p:spPr>
          <a:xfrm>
            <a:off x="7849531" y="1662831"/>
            <a:ext cx="1699164" cy="759656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Promising sub-networks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1F378FE-E89B-F241-BC14-5BA8805C37A7}"/>
              </a:ext>
            </a:extLst>
          </p:cNvPr>
          <p:cNvSpPr/>
          <p:nvPr/>
        </p:nvSpPr>
        <p:spPr>
          <a:xfrm>
            <a:off x="10177366" y="1662831"/>
            <a:ext cx="1699164" cy="759656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Fine-tune sub-networks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7DBAAE-2A8C-9F48-A128-9D3E8AED9C1B}"/>
              </a:ext>
            </a:extLst>
          </p:cNvPr>
          <p:cNvCxnSpPr>
            <a:cxnSpLocks/>
          </p:cNvCxnSpPr>
          <p:nvPr/>
        </p:nvCxnSpPr>
        <p:spPr>
          <a:xfrm>
            <a:off x="9663830" y="2038626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4BEE1BAB-05BD-E142-A4A1-5F3DE2325828}"/>
              </a:ext>
            </a:extLst>
          </p:cNvPr>
          <p:cNvCxnSpPr>
            <a:cxnSpLocks/>
          </p:cNvCxnSpPr>
          <p:nvPr/>
        </p:nvCxnSpPr>
        <p:spPr>
          <a:xfrm rot="16200000" flipV="1">
            <a:off x="7259796" y="-2147185"/>
            <a:ext cx="12700" cy="7534304"/>
          </a:xfrm>
          <a:prstGeom prst="curvedConnector3">
            <a:avLst>
              <a:gd name="adj1" fmla="val 281249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2B7172-166E-804D-B13D-6F3544708391}"/>
              </a:ext>
            </a:extLst>
          </p:cNvPr>
          <p:cNvSpPr/>
          <p:nvPr/>
        </p:nvSpPr>
        <p:spPr>
          <a:xfrm>
            <a:off x="4871243" y="1662831"/>
            <a:ext cx="2289269" cy="759656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Many-objective evolutionary search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468A35-8921-1742-AC69-39FDF34C1EEE}"/>
              </a:ext>
            </a:extLst>
          </p:cNvPr>
          <p:cNvCxnSpPr>
            <a:cxnSpLocks/>
          </p:cNvCxnSpPr>
          <p:nvPr/>
        </p:nvCxnSpPr>
        <p:spPr>
          <a:xfrm>
            <a:off x="7250590" y="2038626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0D67C2-29B0-D54D-AC10-F35152BD0085}"/>
              </a:ext>
            </a:extLst>
          </p:cNvPr>
          <p:cNvCxnSpPr>
            <a:cxnSpLocks/>
          </p:cNvCxnSpPr>
          <p:nvPr/>
        </p:nvCxnSpPr>
        <p:spPr>
          <a:xfrm>
            <a:off x="4329349" y="2042659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8E368F-3C44-F945-B393-5A2DB682112F}"/>
              </a:ext>
            </a:extLst>
          </p:cNvPr>
          <p:cNvSpPr/>
          <p:nvPr/>
        </p:nvSpPr>
        <p:spPr>
          <a:xfrm>
            <a:off x="2741669" y="1662831"/>
            <a:ext cx="1501950" cy="759656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Predictor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49D032-E1C7-F041-806E-2D391B288F9C}"/>
              </a:ext>
            </a:extLst>
          </p:cNvPr>
          <p:cNvCxnSpPr>
            <a:cxnSpLocks/>
          </p:cNvCxnSpPr>
          <p:nvPr/>
        </p:nvCxnSpPr>
        <p:spPr>
          <a:xfrm>
            <a:off x="2198741" y="2042659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C6FB945-656E-124B-AEB7-E952B143F68C}"/>
              </a:ext>
            </a:extLst>
          </p:cNvPr>
          <p:cNvSpPr/>
          <p:nvPr/>
        </p:nvSpPr>
        <p:spPr>
          <a:xfrm>
            <a:off x="428137" y="1591886"/>
            <a:ext cx="1699164" cy="92380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9EBB33-9390-0B4C-B8F3-229B8E7E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Many-Obj EA 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SuperNet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Transfer Learning + Acc Predictor</a:t>
            </a:r>
            <a:endParaRPr lang="en-US" sz="28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69FCE8-B33F-FC4B-9AA8-64C213A27623}"/>
              </a:ext>
            </a:extLst>
          </p:cNvPr>
          <p:cNvCxnSpPr/>
          <p:nvPr/>
        </p:nvCxnSpPr>
        <p:spPr>
          <a:xfrm flipH="1">
            <a:off x="2741669" y="2515692"/>
            <a:ext cx="750975" cy="59316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C65DC8E-5FF6-F943-A17F-D16FBC2408A8}"/>
              </a:ext>
            </a:extLst>
          </p:cNvPr>
          <p:cNvCxnSpPr>
            <a:cxnSpLocks/>
          </p:cNvCxnSpPr>
          <p:nvPr/>
        </p:nvCxnSpPr>
        <p:spPr>
          <a:xfrm>
            <a:off x="6096000" y="2515692"/>
            <a:ext cx="847725" cy="59316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5" name="Table 54">
                <a:extLst>
                  <a:ext uri="{FF2B5EF4-FFF2-40B4-BE49-F238E27FC236}">
                    <a16:creationId xmlns:a16="http://schemas.microsoft.com/office/drawing/2014/main" id="{BFFE2774-BB56-3C4C-9C9A-86739FD987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436255"/>
                  </p:ext>
                </p:extLst>
              </p:nvPr>
            </p:nvGraphicFramePr>
            <p:xfrm>
              <a:off x="8655963" y="4817985"/>
              <a:ext cx="2974352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67445">
                      <a:extLst>
                        <a:ext uri="{9D8B030D-6E8A-4147-A177-3AD203B41FA5}">
                          <a16:colId xmlns:a16="http://schemas.microsoft.com/office/drawing/2014/main" val="2639763666"/>
                        </a:ext>
                      </a:extLst>
                    </a:gridCol>
                    <a:gridCol w="2406907">
                      <a:extLst>
                        <a:ext uri="{9D8B030D-6E8A-4147-A177-3AD203B41FA5}">
                          <a16:colId xmlns:a16="http://schemas.microsoft.com/office/drawing/2014/main" val="3513541086"/>
                        </a:ext>
                      </a:extLst>
                    </a:gridCol>
                  </a:tblGrid>
                  <a:tr h="30175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rchitecture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encoding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25100282"/>
                      </a:ext>
                    </a:extLst>
                  </a:tr>
                  <a:tr h="30175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𝑡𝑟𝑛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Training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data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37485624"/>
                      </a:ext>
                    </a:extLst>
                  </a:tr>
                  <a:tr h="30175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𝑣𝑙𝑑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Validation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data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1693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5" name="Table 54">
                <a:extLst>
                  <a:ext uri="{FF2B5EF4-FFF2-40B4-BE49-F238E27FC236}">
                    <a16:creationId xmlns:a16="http://schemas.microsoft.com/office/drawing/2014/main" id="{BFFE2774-BB56-3C4C-9C9A-86739FD987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436255"/>
                  </p:ext>
                </p:extLst>
              </p:nvPr>
            </p:nvGraphicFramePr>
            <p:xfrm>
              <a:off x="8655963" y="4817985"/>
              <a:ext cx="2974352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67445">
                      <a:extLst>
                        <a:ext uri="{9D8B030D-6E8A-4147-A177-3AD203B41FA5}">
                          <a16:colId xmlns:a16="http://schemas.microsoft.com/office/drawing/2014/main" val="2639763666"/>
                        </a:ext>
                      </a:extLst>
                    </a:gridCol>
                    <a:gridCol w="2406907">
                      <a:extLst>
                        <a:ext uri="{9D8B030D-6E8A-4147-A177-3AD203B41FA5}">
                          <a16:colId xmlns:a16="http://schemas.microsoft.com/office/drawing/2014/main" val="351354108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420000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684" r="526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10028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000" r="-420000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684" t="-100000" r="526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748562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00000" r="-4200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684" t="-200000" r="526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6938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able 55">
                <a:extLst>
                  <a:ext uri="{FF2B5EF4-FFF2-40B4-BE49-F238E27FC236}">
                    <a16:creationId xmlns:a16="http://schemas.microsoft.com/office/drawing/2014/main" id="{6A62D9B2-DEA8-B34D-AAC9-D009B1A2E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3950025"/>
                  </p:ext>
                </p:extLst>
              </p:nvPr>
            </p:nvGraphicFramePr>
            <p:xfrm>
              <a:off x="8531553" y="3888467"/>
              <a:ext cx="1124712" cy="304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752">
                      <a:extLst>
                        <a:ext uri="{9D8B030D-6E8A-4147-A177-3AD203B41FA5}">
                          <a16:colId xmlns:a16="http://schemas.microsoft.com/office/drawing/2014/main" val="2639763666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3513541086"/>
                        </a:ext>
                      </a:extLst>
                    </a:gridCol>
                  </a:tblGrid>
                  <a:tr h="301752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75000"/>
                            <a:alpha val="50196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Hours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251002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able 55">
                <a:extLst>
                  <a:ext uri="{FF2B5EF4-FFF2-40B4-BE49-F238E27FC236}">
                    <a16:creationId xmlns:a16="http://schemas.microsoft.com/office/drawing/2014/main" id="{6A62D9B2-DEA8-B34D-AAC9-D009B1A2E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3950025"/>
                  </p:ext>
                </p:extLst>
              </p:nvPr>
            </p:nvGraphicFramePr>
            <p:xfrm>
              <a:off x="8531553" y="3888467"/>
              <a:ext cx="1124712" cy="304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752">
                      <a:extLst>
                        <a:ext uri="{9D8B030D-6E8A-4147-A177-3AD203B41FA5}">
                          <a16:colId xmlns:a16="http://schemas.microsoft.com/office/drawing/2014/main" val="2639763666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3513541086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75000"/>
                            <a:alpha val="50196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6364" r="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10028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able 56">
                <a:extLst>
                  <a:ext uri="{FF2B5EF4-FFF2-40B4-BE49-F238E27FC236}">
                    <a16:creationId xmlns:a16="http://schemas.microsoft.com/office/drawing/2014/main" id="{9A65CCB3-DF5F-5147-BDB9-9CE2ED5377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266712"/>
                  </p:ext>
                </p:extLst>
              </p:nvPr>
            </p:nvGraphicFramePr>
            <p:xfrm>
              <a:off x="9656265" y="3888467"/>
              <a:ext cx="1124712" cy="304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752">
                      <a:extLst>
                        <a:ext uri="{9D8B030D-6E8A-4147-A177-3AD203B41FA5}">
                          <a16:colId xmlns:a16="http://schemas.microsoft.com/office/drawing/2014/main" val="2639763666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3513541086"/>
                        </a:ext>
                      </a:extLst>
                    </a:gridCol>
                  </a:tblGrid>
                  <a:tr h="301752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75000"/>
                            <a:alpha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Mins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251002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able 56">
                <a:extLst>
                  <a:ext uri="{FF2B5EF4-FFF2-40B4-BE49-F238E27FC236}">
                    <a16:creationId xmlns:a16="http://schemas.microsoft.com/office/drawing/2014/main" id="{9A65CCB3-DF5F-5147-BDB9-9CE2ED5377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266712"/>
                  </p:ext>
                </p:extLst>
              </p:nvPr>
            </p:nvGraphicFramePr>
            <p:xfrm>
              <a:off x="9656265" y="3888467"/>
              <a:ext cx="1124712" cy="304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752">
                      <a:extLst>
                        <a:ext uri="{9D8B030D-6E8A-4147-A177-3AD203B41FA5}">
                          <a16:colId xmlns:a16="http://schemas.microsoft.com/office/drawing/2014/main" val="2639763666"/>
                        </a:ext>
                      </a:extLst>
                    </a:gridCol>
                    <a:gridCol w="822960">
                      <a:extLst>
                        <a:ext uri="{9D8B030D-6E8A-4147-A177-3AD203B41FA5}">
                          <a16:colId xmlns:a16="http://schemas.microsoft.com/office/drawing/2014/main" val="3513541086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75000"/>
                            <a:alpha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10028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D81F5A13-FB38-4541-A78E-6A12FB1AFE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4810791"/>
                  </p:ext>
                </p:extLst>
              </p:nvPr>
            </p:nvGraphicFramePr>
            <p:xfrm>
              <a:off x="10780977" y="3888467"/>
              <a:ext cx="1216152" cy="304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752">
                      <a:extLst>
                        <a:ext uri="{9D8B030D-6E8A-4147-A177-3AD203B41FA5}">
                          <a16:colId xmlns:a16="http://schemas.microsoft.com/office/drawing/2014/main" val="2639763666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513541086"/>
                        </a:ext>
                      </a:extLst>
                    </a:gridCol>
                  </a:tblGrid>
                  <a:tr h="301752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75000"/>
                            <a:alpha val="5098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Secs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251002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D81F5A13-FB38-4541-A78E-6A12FB1AFE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4810791"/>
                  </p:ext>
                </p:extLst>
              </p:nvPr>
            </p:nvGraphicFramePr>
            <p:xfrm>
              <a:off x="10780977" y="3888467"/>
              <a:ext cx="1216152" cy="304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1752">
                      <a:extLst>
                        <a:ext uri="{9D8B030D-6E8A-4147-A177-3AD203B41FA5}">
                          <a16:colId xmlns:a16="http://schemas.microsoft.com/office/drawing/2014/main" val="2639763666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513541086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75000"/>
                            <a:alpha val="5098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2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10028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ECD4402-397B-894A-B8AD-375B57986479}"/>
                  </a:ext>
                </a:extLst>
              </p:cNvPr>
              <p:cNvSpPr/>
              <p:nvPr/>
            </p:nvSpPr>
            <p:spPr>
              <a:xfrm>
                <a:off x="8422203" y="3516704"/>
                <a:ext cx="193033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Computational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cost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ECD4402-397B-894A-B8AD-375B579864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03" y="3516704"/>
                <a:ext cx="1930336" cy="338554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21C9E9D2-DE99-0C47-B950-EBF47B478751}"/>
              </a:ext>
            </a:extLst>
          </p:cNvPr>
          <p:cNvSpPr/>
          <p:nvPr/>
        </p:nvSpPr>
        <p:spPr>
          <a:xfrm>
            <a:off x="127610" y="1069666"/>
            <a:ext cx="2300217" cy="583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Learning 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DFCBF27-1668-4642-8783-7EEB33D14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62" name="图片 8">
            <a:extLst>
              <a:ext uri="{FF2B5EF4-FFF2-40B4-BE49-F238E27FC236}">
                <a16:creationId xmlns:a16="http://schemas.microsoft.com/office/drawing/2014/main" id="{AAD38598-F5BD-7946-BBE0-B182568FD1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89BBF-9855-EA46-B104-B6128C3A0E42}"/>
              </a:ext>
            </a:extLst>
          </p:cNvPr>
          <p:cNvSpPr/>
          <p:nvPr/>
        </p:nvSpPr>
        <p:spPr>
          <a:xfrm>
            <a:off x="1728019" y="4985657"/>
            <a:ext cx="6626175" cy="163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EBDD62-6074-A14C-B7CB-665784214964}"/>
              </a:ext>
            </a:extLst>
          </p:cNvPr>
          <p:cNvSpPr/>
          <p:nvPr/>
        </p:nvSpPr>
        <p:spPr>
          <a:xfrm>
            <a:off x="1426250" y="4462765"/>
            <a:ext cx="701052" cy="163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2" grpId="0" animBg="1"/>
      <p:bldP spid="14" grpId="0" animBg="1"/>
      <p:bldP spid="59" grpId="0"/>
      <p:bldP spid="60" grpId="0"/>
      <p:bldP spid="2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FDA7DD-4A23-ED4C-85BC-0888A2A7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11" y="136525"/>
            <a:ext cx="11423737" cy="9018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NAT: Performance of Accuracy Predictor</a:t>
            </a:r>
            <a:endParaRPr lang="en-US" sz="28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0B7441-269B-CE42-AB86-F9FE92660AFA}"/>
              </a:ext>
            </a:extLst>
          </p:cNvPr>
          <p:cNvSpPr/>
          <p:nvPr/>
        </p:nvSpPr>
        <p:spPr>
          <a:xfrm>
            <a:off x="1352811" y="3020026"/>
            <a:ext cx="3124200" cy="107867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28575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8E94F6-FD2A-E746-9941-8E120FDAF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702760"/>
              </p:ext>
            </p:extLst>
          </p:nvPr>
        </p:nvGraphicFramePr>
        <p:xfrm>
          <a:off x="1826521" y="1615292"/>
          <a:ext cx="2194560" cy="274320"/>
        </p:xfrm>
        <a:graphic>
          <a:graphicData uri="http://schemas.openxmlformats.org/drawingml/2006/table">
            <a:tbl>
              <a:tblPr firstRow="1" bandRow="1"/>
              <a:tblGrid>
                <a:gridCol w="274320">
                  <a:extLst>
                    <a:ext uri="{9D8B030D-6E8A-4147-A177-3AD203B41FA5}">
                      <a16:colId xmlns:a16="http://schemas.microsoft.com/office/drawing/2014/main" val="343596664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0893672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80220443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22420891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9096457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42707303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6338848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84316126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800" b="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8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92965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4CF23DE-AF12-AE42-80C2-CC4E881192CE}"/>
              </a:ext>
            </a:extLst>
          </p:cNvPr>
          <p:cNvGrpSpPr/>
          <p:nvPr/>
        </p:nvGrpSpPr>
        <p:grpSpPr>
          <a:xfrm>
            <a:off x="1451462" y="3140366"/>
            <a:ext cx="2926080" cy="400321"/>
            <a:chOff x="1152751" y="2178201"/>
            <a:chExt cx="2926080" cy="4003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F289E0C-6C23-4A47-B01B-E534D6B82123}"/>
                    </a:ext>
                  </a:extLst>
                </p:cNvPr>
                <p:cNvSpPr/>
                <p:nvPr/>
              </p:nvSpPr>
              <p:spPr>
                <a:xfrm rot="5400000">
                  <a:off x="1334996" y="2030306"/>
                  <a:ext cx="365760" cy="73025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kumimoji="0" lang="en-US" sz="18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RBF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56D852A3-6D9A-E645-A4DC-19B931EDA2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334996" y="2030306"/>
                  <a:ext cx="365760" cy="73025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B32CC03-235D-1C4C-AA74-57C55A731571}"/>
                    </a:ext>
                  </a:extLst>
                </p:cNvPr>
                <p:cNvSpPr/>
                <p:nvPr/>
              </p:nvSpPr>
              <p:spPr>
                <a:xfrm rot="5400000">
                  <a:off x="2253615" y="2030306"/>
                  <a:ext cx="365760" cy="73025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kumimoji="0" lang="en-US" sz="18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RBF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F9805E3-3E5A-2940-847E-9F6766ACF3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253615" y="2030306"/>
                  <a:ext cx="365760" cy="7302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96690F5-94E2-FD46-B642-4D0F3E176AB0}"/>
                    </a:ext>
                  </a:extLst>
                </p:cNvPr>
                <p:cNvSpPr/>
                <p:nvPr/>
              </p:nvSpPr>
              <p:spPr>
                <a:xfrm rot="5400000">
                  <a:off x="3530826" y="2030517"/>
                  <a:ext cx="365760" cy="73025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vert="vert27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kumimoji="0" lang="en-US" sz="18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RBF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D45026A-68F5-6041-8E05-C44D86C240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530826" y="2030517"/>
                  <a:ext cx="365760" cy="73025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66AF9F0-DAAE-474D-9C58-C6C3B1C55298}"/>
                    </a:ext>
                  </a:extLst>
                </p:cNvPr>
                <p:cNvSpPr/>
                <p:nvPr/>
              </p:nvSpPr>
              <p:spPr>
                <a:xfrm>
                  <a:off x="2886595" y="2178201"/>
                  <a:ext cx="46198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2D13498-3239-3647-88F6-3ABAFA1E9D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95" y="2178201"/>
                  <a:ext cx="461986" cy="40011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D873E58-08E8-B244-802F-50D18A4A5D20}"/>
              </a:ext>
            </a:extLst>
          </p:cNvPr>
          <p:cNvSpPr/>
          <p:nvPr/>
        </p:nvSpPr>
        <p:spPr>
          <a:xfrm rot="5400000">
            <a:off x="2731621" y="1095552"/>
            <a:ext cx="365760" cy="292608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random subsets of features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CA8FD0-AC35-064B-8F20-7D413969F3FB}"/>
              </a:ext>
            </a:extLst>
          </p:cNvPr>
          <p:cNvCxnSpPr>
            <a:cxnSpLocks/>
            <a:stCxn id="6" idx="2"/>
            <a:endCxn id="12" idx="1"/>
          </p:cNvCxnSpPr>
          <p:nvPr/>
        </p:nvCxnSpPr>
        <p:spPr>
          <a:xfrm flipH="1">
            <a:off x="2914501" y="1889612"/>
            <a:ext cx="9300" cy="4861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96683F-EA2E-AF43-AB89-3B642C56698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816587" y="2741472"/>
            <a:ext cx="0" cy="43324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5387E9-1809-D045-AB55-6BC03395A48D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735206" y="2741472"/>
            <a:ext cx="0" cy="43324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96051A-CC1F-884E-8F97-B0B67ED683B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012417" y="2737142"/>
            <a:ext cx="0" cy="43778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C2CD3CB-E195-1847-9A13-378B7A052913}"/>
              </a:ext>
            </a:extLst>
          </p:cNvPr>
          <p:cNvSpPr/>
          <p:nvPr/>
        </p:nvSpPr>
        <p:spPr>
          <a:xfrm rot="5400000">
            <a:off x="2740921" y="3203616"/>
            <a:ext cx="365760" cy="1280160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Ensemble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46273D6-7D08-1745-BBDB-E05AF2C15E8A}"/>
                  </a:ext>
                </a:extLst>
              </p:cNvPr>
              <p:cNvSpPr/>
              <p:nvPr/>
            </p:nvSpPr>
            <p:spPr>
              <a:xfrm>
                <a:off x="1443601" y="1567786"/>
                <a:ext cx="425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m:rPr>
                          <m:nor/>
                        </m:rPr>
                        <a:rPr lang="en-US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46273D6-7D08-1745-BBDB-E05AF2C15E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601" y="1567786"/>
                <a:ext cx="425116" cy="369332"/>
              </a:xfrm>
              <a:prstGeom prst="rect">
                <a:avLst/>
              </a:prstGeom>
              <a:blipFill>
                <a:blip r:embed="rId2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16B1117-E115-5F4C-A89F-19706E1753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79" y="1310495"/>
            <a:ext cx="5094707" cy="31543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1BF7B3-F057-C749-B5D1-7EE93438B43A}"/>
              </a:ext>
            </a:extLst>
          </p:cNvPr>
          <p:cNvSpPr txBox="1"/>
          <p:nvPr/>
        </p:nvSpPr>
        <p:spPr>
          <a:xfrm>
            <a:off x="5773707" y="1078323"/>
            <a:ext cx="520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 and standard deviation across 11 datasets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7A95-D8BA-444E-BFF3-FEB438323A07}"/>
              </a:ext>
            </a:extLst>
          </p:cNvPr>
          <p:cNvSpPr txBox="1"/>
          <p:nvPr/>
        </p:nvSpPr>
        <p:spPr>
          <a:xfrm>
            <a:off x="885371" y="4628977"/>
            <a:ext cx="10095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accuracy predictor is an ensemble of 500 RBF models, where each RBF is constructed from a random subset of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RBF ensemble consistently outperforms other standalone predictor models, especially with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# of training samples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160B860-25E6-6D4E-A9D4-DCDEA01BB2AD}"/>
              </a:ext>
            </a:extLst>
          </p:cNvPr>
          <p:cNvSpPr txBox="1">
            <a:spLocks/>
          </p:cNvSpPr>
          <p:nvPr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NAT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CVPRW’20</a:t>
            </a:r>
          </a:p>
        </p:txBody>
      </p:sp>
    </p:spTree>
    <p:extLst>
      <p:ext uri="{BB962C8B-B14F-4D97-AF65-F5344CB8AC3E}">
        <p14:creationId xmlns:p14="http://schemas.microsoft.com/office/powerpoint/2010/main" val="20001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7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7807</TotalTime>
  <Words>1045</Words>
  <Application>Microsoft Macintosh PowerPoint</Application>
  <PresentationFormat>Widescreen</PresentationFormat>
  <Paragraphs>216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Gotham Book</vt:lpstr>
      <vt:lpstr>Arial</vt:lpstr>
      <vt:lpstr>Calibri</vt:lpstr>
      <vt:lpstr>Calibri Light</vt:lpstr>
      <vt:lpstr>Cambria Math</vt:lpstr>
      <vt:lpstr>Times New Roman</vt:lpstr>
      <vt:lpstr>Office Theme</vt:lpstr>
      <vt:lpstr>Neural Architecture Transfer</vt:lpstr>
      <vt:lpstr>Challenge: Efficient Search on Diverse Deployment Scenarios</vt:lpstr>
      <vt:lpstr>Challenge: Efficient Search on Diverse Deployment Scenarios</vt:lpstr>
      <vt:lpstr>Current Approach</vt:lpstr>
      <vt:lpstr>Our Approach: NAT</vt:lpstr>
      <vt:lpstr>NAT: Many-Obj EA + SuperNet + …</vt:lpstr>
      <vt:lpstr>NAT: Many-Obj EA + SuperNet + Transfer Learning + …</vt:lpstr>
      <vt:lpstr>NAT: Many-Obj EA + SuperNet + Transfer Learning + Acc Predictor</vt:lpstr>
      <vt:lpstr>NAT: Performance of Accuracy Predictor</vt:lpstr>
      <vt:lpstr>NAT: Performance on ImageNet</vt:lpstr>
      <vt:lpstr>NAT: Scalability to Datasets</vt:lpstr>
      <vt:lpstr>NAT: Scalability to Datasets</vt:lpstr>
      <vt:lpstr>NAT: Scalability to Datasets</vt:lpstr>
      <vt:lpstr>NAT: Scalability to Numbers of Objectives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260</cp:revision>
  <dcterms:created xsi:type="dcterms:W3CDTF">2020-03-18T19:56:35Z</dcterms:created>
  <dcterms:modified xsi:type="dcterms:W3CDTF">2020-06-16T23:02:40Z</dcterms:modified>
</cp:coreProperties>
</file>