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5"/>
  </p:notesMasterIdLst>
  <p:handoutMasterIdLst>
    <p:handoutMasterId r:id="rId46"/>
  </p:handoutMasterIdLst>
  <p:sldIdLst>
    <p:sldId id="363" r:id="rId2"/>
    <p:sldId id="385" r:id="rId3"/>
    <p:sldId id="465" r:id="rId4"/>
    <p:sldId id="486" r:id="rId5"/>
    <p:sldId id="466" r:id="rId6"/>
    <p:sldId id="471" r:id="rId7"/>
    <p:sldId id="475" r:id="rId8"/>
    <p:sldId id="402" r:id="rId9"/>
    <p:sldId id="409" r:id="rId10"/>
    <p:sldId id="411" r:id="rId11"/>
    <p:sldId id="412" r:id="rId12"/>
    <p:sldId id="413" r:id="rId13"/>
    <p:sldId id="414" r:id="rId14"/>
    <p:sldId id="420" r:id="rId15"/>
    <p:sldId id="419" r:id="rId16"/>
    <p:sldId id="418" r:id="rId17"/>
    <p:sldId id="421" r:id="rId18"/>
    <p:sldId id="422" r:id="rId19"/>
    <p:sldId id="423" r:id="rId20"/>
    <p:sldId id="424" r:id="rId21"/>
    <p:sldId id="425" r:id="rId22"/>
    <p:sldId id="427" r:id="rId23"/>
    <p:sldId id="428" r:id="rId24"/>
    <p:sldId id="438" r:id="rId25"/>
    <p:sldId id="439" r:id="rId26"/>
    <p:sldId id="444" r:id="rId27"/>
    <p:sldId id="440" r:id="rId28"/>
    <p:sldId id="441" r:id="rId29"/>
    <p:sldId id="445" r:id="rId30"/>
    <p:sldId id="447" r:id="rId31"/>
    <p:sldId id="448" r:id="rId32"/>
    <p:sldId id="449" r:id="rId33"/>
    <p:sldId id="446" r:id="rId34"/>
    <p:sldId id="462" r:id="rId35"/>
    <p:sldId id="455" r:id="rId36"/>
    <p:sldId id="457" r:id="rId37"/>
    <p:sldId id="458" r:id="rId38"/>
    <p:sldId id="459" r:id="rId39"/>
    <p:sldId id="461" r:id="rId40"/>
    <p:sldId id="451" r:id="rId41"/>
    <p:sldId id="485" r:id="rId42"/>
    <p:sldId id="464" r:id="rId43"/>
    <p:sldId id="483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默认节" id="{B7A5BDBE-EDF8-A749-AB66-A12222A040F2}">
          <p14:sldIdLst>
            <p14:sldId id="363"/>
          </p14:sldIdLst>
        </p14:section>
        <p14:section name="intro" id="{BEF3328A-0C4F-A04C-BC6A-D53D015EB343}">
          <p14:sldIdLst>
            <p14:sldId id="385"/>
            <p14:sldId id="465"/>
            <p14:sldId id="486"/>
            <p14:sldId id="466"/>
            <p14:sldId id="471"/>
            <p14:sldId id="475"/>
            <p14:sldId id="402"/>
            <p14:sldId id="409"/>
          </p14:sldIdLst>
        </p14:section>
        <p14:section name="encoding" id="{345A0CCA-A140-BC49-960B-DD046866AC1A}">
          <p14:sldIdLst>
            <p14:sldId id="411"/>
            <p14:sldId id="412"/>
            <p14:sldId id="413"/>
            <p14:sldId id="414"/>
            <p14:sldId id="420"/>
            <p14:sldId id="419"/>
            <p14:sldId id="418"/>
            <p14:sldId id="421"/>
            <p14:sldId id="422"/>
            <p14:sldId id="423"/>
          </p14:sldIdLst>
        </p14:section>
        <p14:section name="recombination" id="{84642D86-E807-944D-BEC3-C3D0440B69FB}">
          <p14:sldIdLst>
            <p14:sldId id="424"/>
            <p14:sldId id="425"/>
            <p14:sldId id="427"/>
            <p14:sldId id="428"/>
            <p14:sldId id="438"/>
          </p14:sldIdLst>
        </p14:section>
        <p14:section name="results" id="{2238F775-8E13-A74A-9B8A-714E689AAEE2}">
          <p14:sldIdLst>
            <p14:sldId id="439"/>
            <p14:sldId id="444"/>
            <p14:sldId id="440"/>
            <p14:sldId id="441"/>
            <p14:sldId id="445"/>
            <p14:sldId id="447"/>
            <p14:sldId id="448"/>
            <p14:sldId id="449"/>
            <p14:sldId id="446"/>
            <p14:sldId id="462"/>
            <p14:sldId id="455"/>
            <p14:sldId id="457"/>
            <p14:sldId id="458"/>
            <p14:sldId id="459"/>
            <p14:sldId id="461"/>
            <p14:sldId id="451"/>
            <p14:sldId id="485"/>
            <p14:sldId id="464"/>
            <p14:sldId id="483"/>
          </p14:sldIdLst>
        </p14:section>
        <p14:section name="Back-up" id="{DE0C1D19-59D2-D44F-AAC9-0DF60CC40A8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39"/>
    <a:srgbClr val="18453B"/>
    <a:srgbClr val="0C533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1" autoAdjust="0"/>
    <p:restoredTop sz="85259"/>
  </p:normalViewPr>
  <p:slideViewPr>
    <p:cSldViewPr snapToGrid="0" snapToObjects="1" showGuides="1">
      <p:cViewPr>
        <p:scale>
          <a:sx n="106" d="100"/>
          <a:sy n="106" d="100"/>
        </p:scale>
        <p:origin x="1192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24C5D-9D42-5940-9C41-71AAD28943FA}" type="datetimeFigureOut">
              <a:rPr lang="en-US" smtClean="0"/>
              <a:t>7/23/19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mr-IN" smtClean="0"/>
              <a:t>* arxiv.org/abs/1709.01507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638F-6E45-C742-B2FA-164DE5CC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15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BFAB0-4A30-B54D-AFE7-04A5B079C335}" type="datetimeFigureOut">
              <a:rPr kumimoji="1" lang="zh-CN" altLang="en-US" smtClean="0"/>
              <a:t>2019/7/23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358B5-0F61-A94E-AAE9-A9E88D36DF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06189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0588"/>
            <a:fld id="{D4C728E6-EA77-49EC-AF66-9E02971B57DF}" type="slidenum">
              <a:rPr lang="en-US" smtClean="0"/>
              <a:pPr defTabSz="890588"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3238"/>
            <a:ext cx="5029200" cy="4086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859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6969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870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3426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0969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237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83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329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2110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2563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397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135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8216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9864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8121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9648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1782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1999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6043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4716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91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81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080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6338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940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5065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0413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8456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3155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39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816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40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4444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41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78261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42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498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59849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43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833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396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11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17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12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8B5-0F61-A94E-AAE9-A9E88D36DFCA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mr-IN" altLang="zh-CN" smtClean="0"/>
              <a:t>* arxiv.org/abs/1709.01507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10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2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column, no bullets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 with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smtClean="0"/>
              <a:t>Footer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59080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7AF9-7D8D-43E2-9AD4-D9B2B2602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6B7ADEE8-4DC7-41E5-853C-4304FA7057D0}" type="datetime1">
              <a:rPr lang="en-US" smtClean="0"/>
              <a:t>7/23/19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0740" y="6356350"/>
            <a:ext cx="3446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20 – 24 July, 2016 </a:t>
            </a:r>
            <a:r>
              <a:rPr lang="en-US" i="1" dirty="0" smtClean="0"/>
              <a:t>GECCO</a:t>
            </a:r>
            <a:r>
              <a:rPr lang="en-US" i="0" dirty="0" smtClean="0"/>
              <a:t>, Denver, CO, USA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11" name="Picture 10" descr="MSU thinner spear_green RG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6253066"/>
            <a:ext cx="8229600" cy="103284"/>
          </a:xfrm>
          <a:prstGeom prst="rect">
            <a:avLst/>
          </a:prstGeom>
        </p:spPr>
      </p:pic>
      <p:pic>
        <p:nvPicPr>
          <p:cNvPr id="12" name="Picture 11" descr="PP banner wordmar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" y="0"/>
            <a:ext cx="9140953" cy="6695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3970"/>
            <a:ext cx="632844" cy="5940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8" y="6253066"/>
            <a:ext cx="1957956" cy="5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9" r:id="rId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7.07012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arxiv.org/abs/1605.0767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6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arxiv.org/abs/1806.0045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arxiv.org/abs/1806.0045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arxiv.org/abs/1806.0045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s://github.com/hendrycks/robustn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github.com/ianwhale/nsga-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arxiv.org/abs/1808.05377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8.05377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8.05377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2813"/>
            <a:fld id="{1317E26F-63AE-41E0-9585-53EE32392B46}" type="slidenum">
              <a:rPr lang="en-US" smtClean="0"/>
              <a:pPr defTabSz="912813"/>
              <a:t>1</a:t>
            </a:fld>
            <a:endParaRPr lang="en-US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65993" y="1493243"/>
            <a:ext cx="7212013" cy="176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defTabSz="913805">
              <a:defRPr/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NSGA-Net: Neural Architecture Search using Multi-Objective </a:t>
            </a:r>
            <a:r>
              <a:rPr lang="en-US" sz="3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Genetic Algorithm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  <p:pic>
        <p:nvPicPr>
          <p:cNvPr id="4101" name="Picture 45" descr="MSUSealTransLarge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239000" y="5410200"/>
            <a:ext cx="1165225" cy="1219200"/>
          </a:xfrm>
          <a:noFill/>
        </p:spPr>
      </p:pic>
      <p:sp>
        <p:nvSpPr>
          <p:cNvPr id="4103" name="Rectangle 48"/>
          <p:cNvSpPr>
            <a:spLocks noChangeArrowheads="1"/>
          </p:cNvSpPr>
          <p:nvPr/>
        </p:nvSpPr>
        <p:spPr bwMode="auto">
          <a:xfrm>
            <a:off x="8458200" y="6172200"/>
            <a:ext cx="685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4104" name="Rectangle 52"/>
          <p:cNvSpPr>
            <a:spLocks noChangeArrowheads="1"/>
          </p:cNvSpPr>
          <p:nvPr/>
        </p:nvSpPr>
        <p:spPr bwMode="auto">
          <a:xfrm>
            <a:off x="3276600" y="6553200"/>
            <a:ext cx="2590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4216" tIns="42108" rIns="84216" bIns="42108" anchor="ctr"/>
          <a:lstStyle/>
          <a:p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035049" y="3408472"/>
            <a:ext cx="6765060" cy="276372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otham Book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solidFill>
                  <a:srgbClr val="064339"/>
                </a:solidFill>
              </a:rPr>
              <a:t>Investigators: </a:t>
            </a:r>
          </a:p>
          <a:p>
            <a:pPr marL="0" indent="0">
              <a:buNone/>
            </a:pPr>
            <a:r>
              <a:rPr lang="en-US" altLang="zh-CN" b="1" dirty="0" err="1" smtClean="0">
                <a:solidFill>
                  <a:srgbClr val="064339"/>
                </a:solidFill>
              </a:rPr>
              <a:t>Zhichao</a:t>
            </a:r>
            <a:r>
              <a:rPr lang="en-US" altLang="zh-CN" b="1" dirty="0" smtClean="0">
                <a:solidFill>
                  <a:srgbClr val="064339"/>
                </a:solidFill>
              </a:rPr>
              <a:t> Lu, </a:t>
            </a:r>
            <a:r>
              <a:rPr lang="en-US" altLang="zh-CN" dirty="0" smtClean="0">
                <a:solidFill>
                  <a:srgbClr val="064339"/>
                </a:solidFill>
              </a:rPr>
              <a:t>Ian Whalen, Vishnu </a:t>
            </a:r>
            <a:r>
              <a:rPr lang="en-US" altLang="zh-CN" dirty="0" err="1" smtClean="0">
                <a:solidFill>
                  <a:srgbClr val="064339"/>
                </a:solidFill>
              </a:rPr>
              <a:t>Boddeti</a:t>
            </a:r>
            <a:r>
              <a:rPr lang="en-US" altLang="zh-CN" dirty="0" smtClean="0">
                <a:solidFill>
                  <a:srgbClr val="064339"/>
                </a:solidFill>
              </a:rPr>
              <a:t>, </a:t>
            </a:r>
            <a:r>
              <a:rPr lang="en-US" altLang="zh-CN" dirty="0" err="1" smtClean="0">
                <a:solidFill>
                  <a:srgbClr val="064339"/>
                </a:solidFill>
              </a:rPr>
              <a:t>Yashesh</a:t>
            </a:r>
            <a:r>
              <a:rPr lang="en-US" altLang="zh-CN" dirty="0" smtClean="0">
                <a:solidFill>
                  <a:srgbClr val="064339"/>
                </a:solidFill>
              </a:rPr>
              <a:t> </a:t>
            </a:r>
            <a:r>
              <a:rPr lang="en-US" altLang="zh-CN" dirty="0" err="1" smtClean="0">
                <a:solidFill>
                  <a:srgbClr val="064339"/>
                </a:solidFill>
              </a:rPr>
              <a:t>Dhebar</a:t>
            </a:r>
            <a:r>
              <a:rPr lang="en-US" altLang="zh-CN" dirty="0" smtClean="0">
                <a:solidFill>
                  <a:srgbClr val="064339"/>
                </a:solidFill>
              </a:rPr>
              <a:t>, </a:t>
            </a:r>
            <a:r>
              <a:rPr lang="en-US" altLang="zh-CN" dirty="0" err="1" smtClean="0">
                <a:solidFill>
                  <a:srgbClr val="064339"/>
                </a:solidFill>
              </a:rPr>
              <a:t>Kalyanmoy</a:t>
            </a:r>
            <a:r>
              <a:rPr lang="en-US" altLang="zh-CN" dirty="0" smtClean="0">
                <a:solidFill>
                  <a:srgbClr val="064339"/>
                </a:solidFill>
              </a:rPr>
              <a:t> Deb, Erik Goodman, Wolfgang Banzhaf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100" b="1" i="1" dirty="0" smtClean="0">
              <a:solidFill>
                <a:srgbClr val="064339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100" b="1" i="1" dirty="0" smtClean="0">
              <a:solidFill>
                <a:srgbClr val="064339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600" i="1" dirty="0" smtClean="0">
                <a:solidFill>
                  <a:srgbClr val="064339"/>
                </a:solidFill>
                <a:ea typeface="+mn-ea"/>
              </a:rPr>
              <a:t>Department of Electrical and               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600" i="1" dirty="0" smtClean="0">
                <a:solidFill>
                  <a:srgbClr val="064339"/>
                </a:solidFill>
                <a:ea typeface="+mn-ea"/>
              </a:rPr>
              <a:t>Computer Engineering                             </a:t>
            </a:r>
            <a:endParaRPr lang="en-US" sz="2600" dirty="0" smtClean="0">
              <a:solidFill>
                <a:srgbClr val="064339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600" i="1" dirty="0" smtClean="0">
                <a:solidFill>
                  <a:srgbClr val="064339"/>
                </a:solidFill>
                <a:ea typeface="+mn-ea"/>
              </a:rPr>
              <a:t>BEACON Center for Study of                   </a:t>
            </a:r>
            <a:endParaRPr lang="en-US" sz="2600" dirty="0" smtClean="0">
              <a:solidFill>
                <a:srgbClr val="064339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600" i="1" dirty="0" smtClean="0">
                <a:solidFill>
                  <a:srgbClr val="064339"/>
                </a:solidFill>
                <a:ea typeface="+mn-ea"/>
              </a:rPr>
              <a:t>Evolution in Action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600" dirty="0" smtClean="0">
                <a:solidFill>
                  <a:srgbClr val="064339"/>
                </a:solidFill>
                <a:ea typeface="+mn-ea"/>
              </a:rPr>
              <a:t>Michigan State University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600" dirty="0" smtClean="0">
                <a:solidFill>
                  <a:srgbClr val="064339"/>
                </a:solidFill>
                <a:ea typeface="+mn-ea"/>
              </a:rPr>
              <a:t>East Lansing, Michigan 48824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600" dirty="0" smtClean="0">
                <a:solidFill>
                  <a:srgbClr val="064339"/>
                </a:solidFill>
                <a:ea typeface="+mn-ea"/>
              </a:rPr>
              <a:t>{</a:t>
            </a:r>
            <a:r>
              <a:rPr lang="en-US" sz="2600" dirty="0" err="1" smtClean="0">
                <a:solidFill>
                  <a:srgbClr val="064339"/>
                </a:solidFill>
                <a:ea typeface="+mn-ea"/>
              </a:rPr>
              <a:t>luzhicha</a:t>
            </a:r>
            <a:r>
              <a:rPr lang="en-US" sz="2600" dirty="0" smtClean="0">
                <a:solidFill>
                  <a:srgbClr val="064339"/>
                </a:solidFill>
                <a:ea typeface="+mn-ea"/>
              </a:rPr>
              <a:t>, </a:t>
            </a:r>
            <a:r>
              <a:rPr lang="en-US" sz="2600" dirty="0" err="1" smtClean="0">
                <a:solidFill>
                  <a:srgbClr val="064339"/>
                </a:solidFill>
                <a:ea typeface="+mn-ea"/>
              </a:rPr>
              <a:t>whalenia</a:t>
            </a:r>
            <a:r>
              <a:rPr lang="en-US" sz="2600" dirty="0" smtClean="0">
                <a:solidFill>
                  <a:srgbClr val="064339"/>
                </a:solidFill>
                <a:ea typeface="+mn-ea"/>
              </a:rPr>
              <a:t>, </a:t>
            </a:r>
            <a:r>
              <a:rPr lang="en-US" sz="2600" dirty="0" err="1" smtClean="0">
                <a:solidFill>
                  <a:srgbClr val="064339"/>
                </a:solidFill>
                <a:ea typeface="+mn-ea"/>
              </a:rPr>
              <a:t>vishnu</a:t>
            </a:r>
            <a:r>
              <a:rPr lang="en-US" sz="2600" dirty="0" smtClean="0">
                <a:solidFill>
                  <a:srgbClr val="064339"/>
                </a:solidFill>
                <a:ea typeface="+mn-ea"/>
              </a:rPr>
              <a:t>, </a:t>
            </a:r>
            <a:r>
              <a:rPr lang="en-US" sz="2600" dirty="0" err="1" smtClean="0">
                <a:solidFill>
                  <a:srgbClr val="064339"/>
                </a:solidFill>
                <a:ea typeface="+mn-ea"/>
              </a:rPr>
              <a:t>dhebarya</a:t>
            </a:r>
            <a:r>
              <a:rPr lang="en-US" sz="2600" dirty="0" smtClean="0">
                <a:solidFill>
                  <a:srgbClr val="064339"/>
                </a:solidFill>
                <a:ea typeface="+mn-ea"/>
              </a:rPr>
              <a:t>, </a:t>
            </a:r>
            <a:r>
              <a:rPr lang="en-US" sz="2600" dirty="0" err="1" smtClean="0">
                <a:solidFill>
                  <a:srgbClr val="064339"/>
                </a:solidFill>
                <a:ea typeface="+mn-ea"/>
              </a:rPr>
              <a:t>kdeb</a:t>
            </a:r>
            <a:r>
              <a:rPr lang="en-US" sz="2600" dirty="0" smtClean="0">
                <a:solidFill>
                  <a:srgbClr val="064339"/>
                </a:solidFill>
                <a:ea typeface="+mn-ea"/>
              </a:rPr>
              <a:t>, </a:t>
            </a:r>
            <a:r>
              <a:rPr lang="en-US" sz="2600" dirty="0" err="1" smtClean="0">
                <a:solidFill>
                  <a:srgbClr val="064339"/>
                </a:solidFill>
                <a:ea typeface="+mn-ea"/>
              </a:rPr>
              <a:t>goodman</a:t>
            </a:r>
            <a:r>
              <a:rPr lang="en-US" sz="2600" dirty="0" smtClean="0">
                <a:solidFill>
                  <a:srgbClr val="064339"/>
                </a:solidFill>
                <a:ea typeface="+mn-ea"/>
              </a:rPr>
              <a:t>, </a:t>
            </a:r>
            <a:r>
              <a:rPr lang="en-US" sz="2600" dirty="0" err="1" smtClean="0">
                <a:solidFill>
                  <a:srgbClr val="064339"/>
                </a:solidFill>
                <a:ea typeface="+mn-ea"/>
              </a:rPr>
              <a:t>banzhafw</a:t>
            </a:r>
            <a:r>
              <a:rPr lang="en-US" sz="2600" dirty="0" smtClean="0">
                <a:solidFill>
                  <a:srgbClr val="064339"/>
                </a:solidFill>
                <a:ea typeface="+mn-ea"/>
              </a:rPr>
              <a:t>}@</a:t>
            </a:r>
            <a:r>
              <a:rPr lang="en-US" sz="2600" dirty="0" err="1" smtClean="0">
                <a:solidFill>
                  <a:srgbClr val="064339"/>
                </a:solidFill>
                <a:ea typeface="+mn-ea"/>
              </a:rPr>
              <a:t>msu.edu</a:t>
            </a:r>
            <a:endParaRPr lang="en-US" sz="2600" dirty="0" smtClean="0">
              <a:solidFill>
                <a:srgbClr val="06433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868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i="1" dirty="0" smtClean="0"/>
              <a:t>Macro</a:t>
            </a:r>
            <a:r>
              <a:rPr lang="en-US" sz="2200" dirty="0" smtClean="0"/>
              <a:t> search space (binary string): </a:t>
            </a:r>
          </a:p>
          <a:p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61955"/>
              </p:ext>
            </p:extLst>
          </p:nvPr>
        </p:nvGraphicFramePr>
        <p:xfrm>
          <a:off x="457200" y="2073564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609144" y="2073564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09144" y="3209812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12075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9570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9144" y="1328645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9144" y="3954731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20899" y="4675658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20899" y="5286937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20899" y="5898216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84935" y="4346060"/>
            <a:ext cx="2453833" cy="237742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Input node</a:t>
            </a:r>
          </a:p>
          <a:p>
            <a:pPr marL="0" indent="0">
              <a:buSzPct val="100000"/>
              <a:buNone/>
            </a:pPr>
            <a:endParaRPr lang="en-US" sz="1100" dirty="0" smtClean="0"/>
          </a:p>
          <a:p>
            <a:pPr marL="0" indent="0">
              <a:buSzPct val="100000"/>
              <a:buNone/>
            </a:pPr>
            <a:endParaRPr lang="en-US" sz="1100" dirty="0"/>
          </a:p>
          <a:p>
            <a:pPr marL="0" indent="0">
              <a:buSzPct val="100000"/>
              <a:buNone/>
            </a:pPr>
            <a:r>
              <a:rPr lang="en-US" sz="1600" dirty="0" smtClean="0"/>
              <a:t>3x3 Conv. + BN + </a:t>
            </a:r>
            <a:r>
              <a:rPr lang="en-US" sz="1600" dirty="0" err="1" smtClean="0"/>
              <a:t>ReLU</a:t>
            </a: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Output Node</a:t>
            </a:r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4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i="1" dirty="0" smtClean="0"/>
              <a:t>Macro</a:t>
            </a:r>
            <a:r>
              <a:rPr lang="en-US" sz="2200" dirty="0" smtClean="0"/>
              <a:t> search space (binary string): </a:t>
            </a:r>
          </a:p>
          <a:p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81244"/>
              </p:ext>
            </p:extLst>
          </p:nvPr>
        </p:nvGraphicFramePr>
        <p:xfrm>
          <a:off x="457200" y="2073564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609144" y="2073564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09144" y="3209812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12075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9570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9144" y="1328645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9144" y="3954731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>
            <a:stCxn id="8" idx="3"/>
            <a:endCxn id="11" idx="7"/>
          </p:cNvCxnSpPr>
          <p:nvPr/>
        </p:nvCxnSpPr>
        <p:spPr>
          <a:xfrm flipH="1">
            <a:off x="6376102" y="2390096"/>
            <a:ext cx="287350" cy="310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Up Arrow 5"/>
          <p:cNvSpPr/>
          <p:nvPr/>
        </p:nvSpPr>
        <p:spPr>
          <a:xfrm>
            <a:off x="567159" y="2634541"/>
            <a:ext cx="150471" cy="37084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20899" y="4675658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20899" y="5286937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20899" y="5898216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84935" y="4346060"/>
            <a:ext cx="2453833" cy="237742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Input node</a:t>
            </a:r>
          </a:p>
          <a:p>
            <a:pPr marL="0" indent="0">
              <a:buSzPct val="100000"/>
              <a:buNone/>
            </a:pPr>
            <a:endParaRPr lang="en-US" sz="1100" dirty="0" smtClean="0"/>
          </a:p>
          <a:p>
            <a:pPr marL="0" indent="0">
              <a:buSzPct val="100000"/>
              <a:buNone/>
            </a:pPr>
            <a:endParaRPr lang="en-US" sz="1100" dirty="0"/>
          </a:p>
          <a:p>
            <a:pPr marL="0" indent="0">
              <a:buSzPct val="100000"/>
              <a:buNone/>
            </a:pPr>
            <a:r>
              <a:rPr lang="en-US" sz="1600" dirty="0" smtClean="0"/>
              <a:t>3x3 Conv. + BN + </a:t>
            </a:r>
            <a:r>
              <a:rPr lang="en-US" sz="1600" dirty="0" err="1" smtClean="0"/>
              <a:t>ReLU</a:t>
            </a: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Output Node</a:t>
            </a:r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25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i="1" dirty="0" smtClean="0"/>
              <a:t>Macro</a:t>
            </a:r>
            <a:r>
              <a:rPr lang="en-US" sz="2200" dirty="0" smtClean="0"/>
              <a:t> search space (binary string): </a:t>
            </a:r>
          </a:p>
          <a:p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59895"/>
              </p:ext>
            </p:extLst>
          </p:nvPr>
        </p:nvGraphicFramePr>
        <p:xfrm>
          <a:off x="457200" y="2073564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609144" y="2073564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09144" y="3209812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12075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9570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9144" y="1328645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9144" y="3954731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>
            <a:stCxn id="8" idx="3"/>
            <a:endCxn id="11" idx="7"/>
          </p:cNvCxnSpPr>
          <p:nvPr/>
        </p:nvCxnSpPr>
        <p:spPr>
          <a:xfrm flipH="1">
            <a:off x="6376102" y="2390096"/>
            <a:ext cx="287350" cy="310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6"/>
            <a:endCxn id="10" idx="2"/>
          </p:cNvCxnSpPr>
          <p:nvPr/>
        </p:nvCxnSpPr>
        <p:spPr>
          <a:xfrm>
            <a:off x="6430410" y="2831536"/>
            <a:ext cx="781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1418653" y="2596624"/>
            <a:ext cx="150471" cy="37084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842300" y="2590171"/>
            <a:ext cx="150471" cy="37084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20899" y="4675658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20899" y="5286937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20899" y="5898216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84935" y="4346060"/>
            <a:ext cx="2453833" cy="237742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Input node</a:t>
            </a:r>
          </a:p>
          <a:p>
            <a:pPr marL="0" indent="0">
              <a:buSzPct val="100000"/>
              <a:buNone/>
            </a:pPr>
            <a:endParaRPr lang="en-US" sz="1100" dirty="0" smtClean="0"/>
          </a:p>
          <a:p>
            <a:pPr marL="0" indent="0">
              <a:buSzPct val="100000"/>
              <a:buNone/>
            </a:pPr>
            <a:endParaRPr lang="en-US" sz="1100" dirty="0"/>
          </a:p>
          <a:p>
            <a:pPr marL="0" indent="0">
              <a:buSzPct val="100000"/>
              <a:buNone/>
            </a:pPr>
            <a:r>
              <a:rPr lang="en-US" sz="1600" dirty="0" smtClean="0"/>
              <a:t>3x3 Conv. + BN + </a:t>
            </a:r>
            <a:r>
              <a:rPr lang="en-US" sz="1600" dirty="0" err="1" smtClean="0"/>
              <a:t>ReLU</a:t>
            </a: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Output Node</a:t>
            </a:r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7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i="1" dirty="0" smtClean="0"/>
              <a:t>Macro</a:t>
            </a:r>
            <a:r>
              <a:rPr lang="en-US" sz="2200" dirty="0" smtClean="0"/>
              <a:t> search space (binary string): </a:t>
            </a:r>
          </a:p>
          <a:p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45790"/>
              </p:ext>
            </p:extLst>
          </p:nvPr>
        </p:nvGraphicFramePr>
        <p:xfrm>
          <a:off x="457200" y="2073564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609144" y="2073564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09144" y="3209812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12075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9570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9144" y="1328645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9144" y="3954731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>
            <a:stCxn id="8" idx="3"/>
            <a:endCxn id="11" idx="7"/>
          </p:cNvCxnSpPr>
          <p:nvPr/>
        </p:nvCxnSpPr>
        <p:spPr>
          <a:xfrm flipH="1">
            <a:off x="6376102" y="2390096"/>
            <a:ext cx="287350" cy="310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6"/>
            <a:endCxn id="10" idx="2"/>
          </p:cNvCxnSpPr>
          <p:nvPr/>
        </p:nvCxnSpPr>
        <p:spPr>
          <a:xfrm>
            <a:off x="6430410" y="2831536"/>
            <a:ext cx="781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2691870" y="2596624"/>
            <a:ext cx="150471" cy="37084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3115517" y="2590171"/>
            <a:ext cx="150471" cy="37084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3534133" y="2603675"/>
            <a:ext cx="150471" cy="37084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>
          <a:xfrm>
            <a:off x="6794564" y="2444404"/>
            <a:ext cx="0" cy="765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9" idx="7"/>
          </p:cNvCxnSpPr>
          <p:nvPr/>
        </p:nvCxnSpPr>
        <p:spPr>
          <a:xfrm flipH="1">
            <a:off x="6925676" y="2962648"/>
            <a:ext cx="340707" cy="301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20899" y="4675658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20899" y="5286937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20899" y="5898216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84935" y="4346060"/>
            <a:ext cx="2453833" cy="237742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Input node</a:t>
            </a:r>
          </a:p>
          <a:p>
            <a:pPr marL="0" indent="0">
              <a:buSzPct val="100000"/>
              <a:buNone/>
            </a:pPr>
            <a:endParaRPr lang="en-US" sz="1100" dirty="0" smtClean="0"/>
          </a:p>
          <a:p>
            <a:pPr marL="0" indent="0">
              <a:buSzPct val="100000"/>
              <a:buNone/>
            </a:pPr>
            <a:endParaRPr lang="en-US" sz="1100" dirty="0"/>
          </a:p>
          <a:p>
            <a:pPr marL="0" indent="0">
              <a:buSzPct val="100000"/>
              <a:buNone/>
            </a:pPr>
            <a:r>
              <a:rPr lang="en-US" sz="1600" dirty="0" smtClean="0"/>
              <a:t>3x3 Conv. + BN + </a:t>
            </a:r>
            <a:r>
              <a:rPr lang="en-US" sz="1600" dirty="0" err="1" smtClean="0"/>
              <a:t>ReLU</a:t>
            </a: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Output Node</a:t>
            </a:r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91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i="1" dirty="0" smtClean="0"/>
              <a:t>Macro</a:t>
            </a:r>
            <a:r>
              <a:rPr lang="en-US" sz="2200" dirty="0" smtClean="0"/>
              <a:t> search space (binary string): </a:t>
            </a:r>
          </a:p>
          <a:p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43643"/>
              </p:ext>
            </p:extLst>
          </p:nvPr>
        </p:nvGraphicFramePr>
        <p:xfrm>
          <a:off x="457200" y="2073564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609144" y="2073564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09144" y="3209812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12075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9570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9144" y="1328645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9144" y="3954731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>
            <a:stCxn id="8" idx="3"/>
            <a:endCxn id="11" idx="7"/>
          </p:cNvCxnSpPr>
          <p:nvPr/>
        </p:nvCxnSpPr>
        <p:spPr>
          <a:xfrm flipH="1">
            <a:off x="6376102" y="2390096"/>
            <a:ext cx="287350" cy="310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6"/>
            <a:endCxn id="10" idx="2"/>
          </p:cNvCxnSpPr>
          <p:nvPr/>
        </p:nvCxnSpPr>
        <p:spPr>
          <a:xfrm>
            <a:off x="6430410" y="2831536"/>
            <a:ext cx="781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p Arrow 15"/>
          <p:cNvSpPr/>
          <p:nvPr/>
        </p:nvSpPr>
        <p:spPr>
          <a:xfrm>
            <a:off x="4379086" y="2603675"/>
            <a:ext cx="150471" cy="37084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>
          <a:xfrm>
            <a:off x="6794564" y="2444404"/>
            <a:ext cx="0" cy="765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9" idx="7"/>
          </p:cNvCxnSpPr>
          <p:nvPr/>
        </p:nvCxnSpPr>
        <p:spPr>
          <a:xfrm flipH="1">
            <a:off x="6925676" y="2962648"/>
            <a:ext cx="340707" cy="301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2" idx="6"/>
            <a:endCxn id="13" idx="6"/>
          </p:cNvCxnSpPr>
          <p:nvPr/>
        </p:nvCxnSpPr>
        <p:spPr>
          <a:xfrm>
            <a:off x="6979984" y="1514065"/>
            <a:ext cx="12700" cy="2626086"/>
          </a:xfrm>
          <a:prstGeom prst="bentConnector3">
            <a:avLst>
              <a:gd name="adj1" fmla="val 6265819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920899" y="4675658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20899" y="5286937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20899" y="5898216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384935" y="4346060"/>
            <a:ext cx="2453833" cy="237742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Input node</a:t>
            </a:r>
          </a:p>
          <a:p>
            <a:pPr marL="0" indent="0">
              <a:buSzPct val="100000"/>
              <a:buNone/>
            </a:pPr>
            <a:endParaRPr lang="en-US" sz="1100" dirty="0" smtClean="0"/>
          </a:p>
          <a:p>
            <a:pPr marL="0" indent="0">
              <a:buSzPct val="100000"/>
              <a:buNone/>
            </a:pPr>
            <a:endParaRPr lang="en-US" sz="1100" dirty="0"/>
          </a:p>
          <a:p>
            <a:pPr marL="0" indent="0">
              <a:buSzPct val="100000"/>
              <a:buNone/>
            </a:pPr>
            <a:r>
              <a:rPr lang="en-US" sz="1600" dirty="0" smtClean="0"/>
              <a:t>3x3 Conv. + BN + </a:t>
            </a:r>
            <a:r>
              <a:rPr lang="en-US" sz="1600" dirty="0" err="1" smtClean="0"/>
              <a:t>ReLU</a:t>
            </a: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Output Node</a:t>
            </a:r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25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91514" y="1990846"/>
            <a:ext cx="1817225" cy="1689903"/>
          </a:xfrm>
          <a:prstGeom prst="roundRect">
            <a:avLst/>
          </a:prstGeom>
          <a:solidFill>
            <a:schemeClr val="bg1">
              <a:lumMod val="7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5223034" cy="4575659"/>
          </a:xfrm>
        </p:spPr>
        <p:txBody>
          <a:bodyPr/>
          <a:lstStyle/>
          <a:p>
            <a:r>
              <a:rPr lang="en-US" sz="2200" i="1" dirty="0" smtClean="0"/>
              <a:t>Macro</a:t>
            </a:r>
            <a:r>
              <a:rPr lang="en-US" sz="2200" dirty="0" smtClean="0"/>
              <a:t> search space (binary string):</a:t>
            </a:r>
          </a:p>
          <a:p>
            <a:endParaRPr lang="en-US" sz="2200" dirty="0"/>
          </a:p>
          <a:p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13407"/>
              </p:ext>
            </p:extLst>
          </p:nvPr>
        </p:nvGraphicFramePr>
        <p:xfrm>
          <a:off x="457200" y="2073564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609144" y="2073564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09144" y="3209812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12075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9570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9144" y="1328645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9144" y="3954731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>
            <a:stCxn id="8" idx="3"/>
            <a:endCxn id="11" idx="7"/>
          </p:cNvCxnSpPr>
          <p:nvPr/>
        </p:nvCxnSpPr>
        <p:spPr>
          <a:xfrm flipH="1">
            <a:off x="6376102" y="2390096"/>
            <a:ext cx="287350" cy="310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6"/>
            <a:endCxn id="10" idx="2"/>
          </p:cNvCxnSpPr>
          <p:nvPr/>
        </p:nvCxnSpPr>
        <p:spPr>
          <a:xfrm>
            <a:off x="6430410" y="2831536"/>
            <a:ext cx="781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>
          <a:xfrm>
            <a:off x="6794564" y="2444404"/>
            <a:ext cx="0" cy="765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9" idx="7"/>
          </p:cNvCxnSpPr>
          <p:nvPr/>
        </p:nvCxnSpPr>
        <p:spPr>
          <a:xfrm flipH="1">
            <a:off x="6925676" y="2962648"/>
            <a:ext cx="340707" cy="301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20899" y="4675658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20899" y="5286937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20899" y="5898216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84935" y="4346060"/>
            <a:ext cx="2453833" cy="237742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Input node</a:t>
            </a:r>
          </a:p>
          <a:p>
            <a:pPr marL="0" indent="0">
              <a:buSzPct val="100000"/>
              <a:buNone/>
            </a:pPr>
            <a:endParaRPr lang="en-US" sz="1100" dirty="0" smtClean="0"/>
          </a:p>
          <a:p>
            <a:pPr marL="0" indent="0">
              <a:buSzPct val="100000"/>
              <a:buNone/>
            </a:pPr>
            <a:endParaRPr lang="en-US" sz="1100" dirty="0"/>
          </a:p>
          <a:p>
            <a:pPr marL="0" indent="0">
              <a:buSzPct val="100000"/>
              <a:buNone/>
            </a:pPr>
            <a:r>
              <a:rPr lang="en-US" sz="1600" dirty="0" smtClean="0"/>
              <a:t>3x3 Conv. + BN + </a:t>
            </a:r>
            <a:r>
              <a:rPr lang="en-US" sz="1600" dirty="0" err="1" smtClean="0"/>
              <a:t>ReLU</a:t>
            </a: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Output Node</a:t>
            </a:r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/>
          </a:p>
        </p:txBody>
      </p:sp>
      <p:cxnSp>
        <p:nvCxnSpPr>
          <p:cNvPr id="22" name="Elbow Connector 21"/>
          <p:cNvCxnSpPr/>
          <p:nvPr/>
        </p:nvCxnSpPr>
        <p:spPr>
          <a:xfrm>
            <a:off x="6979984" y="1514065"/>
            <a:ext cx="12700" cy="2626086"/>
          </a:xfrm>
          <a:prstGeom prst="bentConnector3">
            <a:avLst>
              <a:gd name="adj1" fmla="val 6265819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7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91514" y="1990846"/>
            <a:ext cx="1817225" cy="1689903"/>
          </a:xfrm>
          <a:prstGeom prst="roundRect">
            <a:avLst/>
          </a:prstGeom>
          <a:solidFill>
            <a:schemeClr val="bg1">
              <a:lumMod val="7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5223034" cy="4575659"/>
          </a:xfrm>
        </p:spPr>
        <p:txBody>
          <a:bodyPr/>
          <a:lstStyle/>
          <a:p>
            <a:r>
              <a:rPr lang="en-US" sz="2200" i="1" dirty="0" smtClean="0"/>
              <a:t>Macro</a:t>
            </a:r>
            <a:r>
              <a:rPr lang="en-US" sz="2200" dirty="0" smtClean="0"/>
              <a:t> search space (binary string):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/>
              <a:t>connect nodes that have output but no input to </a:t>
            </a:r>
            <a:r>
              <a:rPr lang="en-US" sz="2200" i="1" dirty="0"/>
              <a:t>input</a:t>
            </a:r>
            <a:r>
              <a:rPr lang="en-US" sz="2200" dirty="0"/>
              <a:t> node. 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49632"/>
              </p:ext>
            </p:extLst>
          </p:nvPr>
        </p:nvGraphicFramePr>
        <p:xfrm>
          <a:off x="457200" y="2073564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609144" y="2073564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09144" y="3209812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12075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9570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9144" y="1328645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9144" y="3954731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>
            <a:stCxn id="8" idx="3"/>
            <a:endCxn id="11" idx="7"/>
          </p:cNvCxnSpPr>
          <p:nvPr/>
        </p:nvCxnSpPr>
        <p:spPr>
          <a:xfrm flipH="1">
            <a:off x="6376102" y="2390096"/>
            <a:ext cx="287350" cy="310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6"/>
            <a:endCxn id="10" idx="2"/>
          </p:cNvCxnSpPr>
          <p:nvPr/>
        </p:nvCxnSpPr>
        <p:spPr>
          <a:xfrm>
            <a:off x="6430410" y="2831536"/>
            <a:ext cx="781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>
          <a:xfrm>
            <a:off x="6794564" y="2444404"/>
            <a:ext cx="0" cy="765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9" idx="7"/>
          </p:cNvCxnSpPr>
          <p:nvPr/>
        </p:nvCxnSpPr>
        <p:spPr>
          <a:xfrm flipH="1">
            <a:off x="6925676" y="2962648"/>
            <a:ext cx="340707" cy="301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4"/>
            <a:endCxn id="8" idx="0"/>
          </p:cNvCxnSpPr>
          <p:nvPr/>
        </p:nvCxnSpPr>
        <p:spPr>
          <a:xfrm>
            <a:off x="6794564" y="1699485"/>
            <a:ext cx="0" cy="374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20899" y="4675658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20899" y="5286937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20899" y="5898216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84935" y="4346060"/>
            <a:ext cx="2453833" cy="237742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Input node</a:t>
            </a:r>
          </a:p>
          <a:p>
            <a:pPr marL="0" indent="0">
              <a:buSzPct val="100000"/>
              <a:buNone/>
            </a:pPr>
            <a:endParaRPr lang="en-US" sz="1100" dirty="0" smtClean="0"/>
          </a:p>
          <a:p>
            <a:pPr marL="0" indent="0">
              <a:buSzPct val="100000"/>
              <a:buNone/>
            </a:pPr>
            <a:endParaRPr lang="en-US" sz="1100" dirty="0"/>
          </a:p>
          <a:p>
            <a:pPr marL="0" indent="0">
              <a:buSzPct val="100000"/>
              <a:buNone/>
            </a:pPr>
            <a:r>
              <a:rPr lang="en-US" sz="1600" dirty="0" smtClean="0"/>
              <a:t>3x3 Conv. + BN + </a:t>
            </a:r>
            <a:r>
              <a:rPr lang="en-US" sz="1600" dirty="0" err="1" smtClean="0"/>
              <a:t>ReLU</a:t>
            </a: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Output Node</a:t>
            </a:r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6979984" y="1514065"/>
            <a:ext cx="12700" cy="2626086"/>
          </a:xfrm>
          <a:prstGeom prst="bentConnector3">
            <a:avLst>
              <a:gd name="adj1" fmla="val 6265819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91514" y="1990846"/>
            <a:ext cx="1817225" cy="1689903"/>
          </a:xfrm>
          <a:prstGeom prst="roundRect">
            <a:avLst/>
          </a:prstGeom>
          <a:solidFill>
            <a:schemeClr val="bg1">
              <a:lumMod val="7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5223034" cy="4575659"/>
          </a:xfrm>
        </p:spPr>
        <p:txBody>
          <a:bodyPr/>
          <a:lstStyle/>
          <a:p>
            <a:r>
              <a:rPr lang="en-US" sz="2200" i="1" dirty="0" smtClean="0"/>
              <a:t>Macro</a:t>
            </a:r>
            <a:r>
              <a:rPr lang="en-US" sz="2200" dirty="0" smtClean="0"/>
              <a:t> search space (binary string):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/>
              <a:t>connect nodes that have output but no input to </a:t>
            </a:r>
            <a:r>
              <a:rPr lang="en-US" sz="2200" i="1" dirty="0"/>
              <a:t>input</a:t>
            </a:r>
            <a:r>
              <a:rPr lang="en-US" sz="2200" dirty="0"/>
              <a:t> node. </a:t>
            </a:r>
            <a:endParaRPr lang="en-US" sz="2200" dirty="0" smtClean="0"/>
          </a:p>
          <a:p>
            <a:r>
              <a:rPr lang="en-US" sz="2200" dirty="0"/>
              <a:t>connect nodes that have input but no output to </a:t>
            </a:r>
            <a:r>
              <a:rPr lang="en-US" sz="2200" i="1" dirty="0"/>
              <a:t>output</a:t>
            </a:r>
            <a:r>
              <a:rPr lang="en-US" sz="2200" dirty="0"/>
              <a:t> node. </a:t>
            </a:r>
            <a:endParaRPr lang="en-US" sz="2200" dirty="0" smtClean="0"/>
          </a:p>
          <a:p>
            <a:r>
              <a:rPr lang="en-US" sz="2200" dirty="0" smtClean="0"/>
              <a:t>originally proposed by </a:t>
            </a:r>
            <a:r>
              <a:rPr lang="en-US" sz="2200" dirty="0" err="1" smtClean="0"/>
              <a:t>Xie</a:t>
            </a:r>
            <a:r>
              <a:rPr lang="en-US" sz="2200" dirty="0" smtClean="0"/>
              <a:t> </a:t>
            </a:r>
            <a:r>
              <a:rPr lang="en-US" sz="2200" i="1" dirty="0"/>
              <a:t>et </a:t>
            </a:r>
            <a:r>
              <a:rPr lang="en-US" sz="2200" i="1" dirty="0" smtClean="0"/>
              <a:t>al.</a:t>
            </a:r>
            <a:r>
              <a:rPr lang="en-US" sz="2200" dirty="0" smtClean="0"/>
              <a:t> 2017. </a:t>
            </a:r>
          </a:p>
          <a:p>
            <a:r>
              <a:rPr lang="en-US" sz="2200" dirty="0" smtClean="0"/>
              <a:t>we modify by adding an extra bit to indicate bypass connection from </a:t>
            </a:r>
            <a:r>
              <a:rPr lang="en-US" sz="2200" i="1" dirty="0" smtClean="0"/>
              <a:t>input</a:t>
            </a:r>
            <a:r>
              <a:rPr lang="en-US" sz="2200" dirty="0" smtClean="0"/>
              <a:t> to </a:t>
            </a:r>
            <a:r>
              <a:rPr lang="en-US" sz="2200" i="1" dirty="0" smtClean="0"/>
              <a:t>output</a:t>
            </a:r>
            <a:r>
              <a:rPr lang="en-US" sz="2200" dirty="0" smtClean="0"/>
              <a:t> node.  </a:t>
            </a:r>
            <a:endParaRPr lang="en-US" sz="2200" dirty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62634"/>
              </p:ext>
            </p:extLst>
          </p:nvPr>
        </p:nvGraphicFramePr>
        <p:xfrm>
          <a:off x="457200" y="2073564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609144" y="2073564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09144" y="3209812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12075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9570" y="2646116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09144" y="1328645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9144" y="3954731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Straight Arrow Connector 4"/>
          <p:cNvCxnSpPr>
            <a:stCxn id="8" idx="3"/>
            <a:endCxn id="11" idx="7"/>
          </p:cNvCxnSpPr>
          <p:nvPr/>
        </p:nvCxnSpPr>
        <p:spPr>
          <a:xfrm flipH="1">
            <a:off x="6376102" y="2390096"/>
            <a:ext cx="287350" cy="310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6"/>
            <a:endCxn id="10" idx="2"/>
          </p:cNvCxnSpPr>
          <p:nvPr/>
        </p:nvCxnSpPr>
        <p:spPr>
          <a:xfrm>
            <a:off x="6430410" y="2831536"/>
            <a:ext cx="781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>
          <a:xfrm>
            <a:off x="6794564" y="2444404"/>
            <a:ext cx="0" cy="765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9" idx="7"/>
          </p:cNvCxnSpPr>
          <p:nvPr/>
        </p:nvCxnSpPr>
        <p:spPr>
          <a:xfrm flipH="1">
            <a:off x="6925676" y="2962648"/>
            <a:ext cx="340707" cy="301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4"/>
            <a:endCxn id="8" idx="0"/>
          </p:cNvCxnSpPr>
          <p:nvPr/>
        </p:nvCxnSpPr>
        <p:spPr>
          <a:xfrm>
            <a:off x="6794564" y="1699485"/>
            <a:ext cx="0" cy="374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13" idx="0"/>
          </p:cNvCxnSpPr>
          <p:nvPr/>
        </p:nvCxnSpPr>
        <p:spPr>
          <a:xfrm>
            <a:off x="6794564" y="3580652"/>
            <a:ext cx="0" cy="374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20899" y="4675658"/>
            <a:ext cx="37084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20899" y="5286937"/>
            <a:ext cx="370840" cy="370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20899" y="5898216"/>
            <a:ext cx="370840" cy="3708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84935" y="4346060"/>
            <a:ext cx="2453833" cy="237742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Input node</a:t>
            </a:r>
          </a:p>
          <a:p>
            <a:pPr marL="0" indent="0">
              <a:buSzPct val="100000"/>
              <a:buNone/>
            </a:pPr>
            <a:endParaRPr lang="en-US" sz="1100" dirty="0" smtClean="0"/>
          </a:p>
          <a:p>
            <a:pPr marL="0" indent="0">
              <a:buSzPct val="100000"/>
              <a:buNone/>
            </a:pPr>
            <a:endParaRPr lang="en-US" sz="1100" dirty="0"/>
          </a:p>
          <a:p>
            <a:pPr marL="0" indent="0">
              <a:buSzPct val="100000"/>
              <a:buNone/>
            </a:pPr>
            <a:r>
              <a:rPr lang="en-US" sz="1600" dirty="0" smtClean="0"/>
              <a:t>3x3 Conv. + BN + </a:t>
            </a:r>
            <a:r>
              <a:rPr lang="en-US" sz="1600" dirty="0" err="1" smtClean="0"/>
              <a:t>ReLU</a:t>
            </a: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r>
              <a:rPr lang="en-US" sz="1600" dirty="0" smtClean="0"/>
              <a:t>Output Node</a:t>
            </a:r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 smtClean="0"/>
          </a:p>
          <a:p>
            <a:pPr marL="0" indent="0">
              <a:buSzPct val="100000"/>
              <a:buNone/>
            </a:pPr>
            <a:endParaRPr lang="en-US" sz="1600" dirty="0"/>
          </a:p>
          <a:p>
            <a:pPr marL="0" indent="0">
              <a:buSzPct val="100000"/>
              <a:buNone/>
            </a:pPr>
            <a:endParaRPr lang="en-US" sz="16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6979984" y="1514065"/>
            <a:ext cx="12700" cy="2626086"/>
          </a:xfrm>
          <a:prstGeom prst="bentConnector3">
            <a:avLst>
              <a:gd name="adj1" fmla="val 6265819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533394" cy="4575659"/>
          </a:xfrm>
        </p:spPr>
        <p:txBody>
          <a:bodyPr/>
          <a:lstStyle/>
          <a:p>
            <a:r>
              <a:rPr lang="en-US" sz="2200" dirty="0" smtClean="0"/>
              <a:t>An example of </a:t>
            </a:r>
            <a:r>
              <a:rPr lang="en-US" sz="2200" i="1" dirty="0"/>
              <a:t>m</a:t>
            </a:r>
            <a:r>
              <a:rPr lang="en-US" sz="2200" i="1" dirty="0" smtClean="0"/>
              <a:t>acro</a:t>
            </a:r>
            <a:r>
              <a:rPr lang="en-US" sz="2200" dirty="0" smtClean="0"/>
              <a:t> search space encoded architecture:</a:t>
            </a:r>
            <a:endParaRPr lang="en-US" sz="20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0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6" y="2235806"/>
            <a:ext cx="8650224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5"/>
            <a:ext cx="3984543" cy="1685866"/>
          </a:xfrm>
        </p:spPr>
        <p:txBody>
          <a:bodyPr/>
          <a:lstStyle/>
          <a:p>
            <a:r>
              <a:rPr lang="en-US" sz="2200" i="1" dirty="0" smtClean="0"/>
              <a:t>Micro</a:t>
            </a:r>
            <a:r>
              <a:rPr lang="en-US" sz="2200" dirty="0" smtClean="0"/>
              <a:t> </a:t>
            </a:r>
            <a:r>
              <a:rPr lang="en-US" sz="2200" dirty="0"/>
              <a:t>search </a:t>
            </a:r>
            <a:r>
              <a:rPr lang="en-US" sz="2200" dirty="0" smtClean="0"/>
              <a:t>space:</a:t>
            </a:r>
            <a:endParaRPr lang="en-US" sz="2200" dirty="0"/>
          </a:p>
          <a:p>
            <a:pPr lvl="1"/>
            <a:r>
              <a:rPr lang="en-US" sz="2000" dirty="0" err="1" smtClean="0"/>
              <a:t>NASNet</a:t>
            </a:r>
            <a:r>
              <a:rPr lang="en-US" sz="2000" dirty="0" smtClean="0"/>
              <a:t> Search </a:t>
            </a:r>
            <a:r>
              <a:rPr lang="en-US" sz="2000" dirty="0"/>
              <a:t>S</a:t>
            </a:r>
            <a:r>
              <a:rPr lang="en-US" sz="2000" dirty="0" smtClean="0"/>
              <a:t>pace proposed </a:t>
            </a:r>
            <a:r>
              <a:rPr lang="en-US" sz="2000" dirty="0"/>
              <a:t>by </a:t>
            </a:r>
            <a:r>
              <a:rPr lang="en-US" sz="2000" dirty="0" err="1" smtClean="0"/>
              <a:t>Zoph</a:t>
            </a:r>
            <a:r>
              <a:rPr lang="en-US" sz="2000" dirty="0" smtClean="0"/>
              <a:t> </a:t>
            </a:r>
            <a:r>
              <a:rPr lang="en-US" sz="2000" i="1" dirty="0" smtClean="0"/>
              <a:t>et </a:t>
            </a:r>
            <a:r>
              <a:rPr lang="en-US" sz="2000" i="1" dirty="0"/>
              <a:t>al.</a:t>
            </a:r>
            <a:r>
              <a:rPr lang="en-US" sz="2000" dirty="0"/>
              <a:t> </a:t>
            </a:r>
            <a:r>
              <a:rPr lang="en-US" sz="2000" dirty="0" smtClean="0"/>
              <a:t>2017. </a:t>
            </a:r>
            <a:r>
              <a:rPr lang="mr-IN" sz="2000" dirty="0" smtClean="0">
                <a:hlinkClick r:id="rId3"/>
              </a:rPr>
              <a:t> arxiv.org/abs/1707.07012</a:t>
            </a:r>
            <a:r>
              <a:rPr lang="en-US" sz="2000" dirty="0" smtClean="0"/>
              <a:t> </a:t>
            </a:r>
          </a:p>
          <a:p>
            <a:pPr lvl="1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Encoding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913" y="1550504"/>
            <a:ext cx="3881887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159" y="3521860"/>
            <a:ext cx="2757508" cy="260064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931" y="3693750"/>
            <a:ext cx="3407228" cy="20125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In additional, we also search the # of filters along with whether or not to apply </a:t>
            </a:r>
            <a:r>
              <a:rPr lang="en-US" sz="2000" i="1" dirty="0" smtClean="0"/>
              <a:t>SE</a:t>
            </a:r>
            <a:r>
              <a:rPr lang="en-US" sz="2000" i="1" baseline="30000" dirty="0" smtClean="0"/>
              <a:t>*</a:t>
            </a:r>
            <a:r>
              <a:rPr lang="en-US" sz="2000" dirty="0" smtClean="0"/>
              <a:t> </a:t>
            </a:r>
            <a:r>
              <a:rPr lang="en-US" sz="2000" dirty="0"/>
              <a:t>for each </a:t>
            </a:r>
            <a:r>
              <a:rPr lang="en-US" sz="2000" dirty="0" smtClean="0"/>
              <a:t>cell.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332" y="6407993"/>
            <a:ext cx="573043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* Hu, </a:t>
            </a:r>
            <a:r>
              <a:rPr lang="en-US" dirty="0" err="1" smtClean="0"/>
              <a:t>Jie</a:t>
            </a:r>
            <a:r>
              <a:rPr lang="en-US" dirty="0" smtClean="0"/>
              <a:t>, Li Shen, and Gang Sun. "Squeeze-and-excitation networks." Proceedings of the IEEE conference on computer vision and pattern recognition.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architecture for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404730"/>
            <a:ext cx="8680174" cy="4721434"/>
          </a:xfrm>
        </p:spPr>
        <p:txBody>
          <a:bodyPr/>
          <a:lstStyle/>
          <a:p>
            <a:r>
              <a:rPr lang="en-US" sz="2200" dirty="0" smtClean="0"/>
              <a:t>DNN has been overwhelmingly successful in various vision tasks.</a:t>
            </a:r>
          </a:p>
          <a:p>
            <a:r>
              <a:rPr lang="en-US" sz="2200" dirty="0" smtClean="0"/>
              <a:t>One of key driving forces is the development in architectures.</a:t>
            </a:r>
          </a:p>
          <a:p>
            <a:r>
              <a:rPr lang="en-US" sz="2200" b="1" dirty="0" smtClean="0"/>
              <a:t>Can we learn (or search) good architectures automatically?</a:t>
            </a:r>
            <a:endParaRPr 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3180"/>
            <a:ext cx="9144000" cy="3286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21754"/>
            <a:ext cx="4468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Canziani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2017, </a:t>
            </a:r>
            <a:r>
              <a:rPr lang="mr-IN" sz="1600" u="sng" dirty="0" smtClean="0">
                <a:hlinkClick r:id="rId4"/>
              </a:rPr>
              <a:t>arxiv.org/abs/1605.07678</a:t>
            </a:r>
            <a:endParaRPr lang="en-US" sz="1600" u="sn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6100" y="3607465"/>
            <a:ext cx="0" cy="1447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" y="3238133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25%+ more accurate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6100" y="3022600"/>
            <a:ext cx="0" cy="25363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2959100"/>
            <a:ext cx="36703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78655" y="4356653"/>
            <a:ext cx="0" cy="618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0375" y="4037843"/>
            <a:ext cx="1967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30M less </a:t>
            </a:r>
            <a:r>
              <a:rPr lang="en-US" dirty="0" err="1" smtClean="0"/>
              <a:t>Params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94500" y="3022600"/>
            <a:ext cx="0" cy="108268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9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2" y="1550504"/>
            <a:ext cx="4262336" cy="4575659"/>
          </a:xfrm>
        </p:spPr>
        <p:txBody>
          <a:bodyPr/>
          <a:lstStyle/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200" dirty="0" smtClean="0"/>
              <a:t>Preserve the common sub-structure shared between parents by inheriting common bits. </a:t>
            </a: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/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Recombination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94024"/>
              </p:ext>
            </p:extLst>
          </p:nvPr>
        </p:nvGraphicFramePr>
        <p:xfrm>
          <a:off x="4572000" y="1818921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2707"/>
              </p:ext>
            </p:extLst>
          </p:nvPr>
        </p:nvGraphicFramePr>
        <p:xfrm>
          <a:off x="4572000" y="2421047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8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2" y="1550504"/>
            <a:ext cx="4262336" cy="4575659"/>
          </a:xfrm>
        </p:spPr>
        <p:txBody>
          <a:bodyPr/>
          <a:lstStyle/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200" dirty="0" smtClean="0"/>
              <a:t>Preserve the common sub-structure shared between parents by inheriting common bits. </a:t>
            </a: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/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Recombination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397"/>
              </p:ext>
            </p:extLst>
          </p:nvPr>
        </p:nvGraphicFramePr>
        <p:xfrm>
          <a:off x="4572000" y="1818921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9757"/>
              </p:ext>
            </p:extLst>
          </p:nvPr>
        </p:nvGraphicFramePr>
        <p:xfrm>
          <a:off x="4572000" y="2421047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37491"/>
              </p:ext>
            </p:extLst>
          </p:nvPr>
        </p:nvGraphicFramePr>
        <p:xfrm>
          <a:off x="4572000" y="3179219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2" y="1550504"/>
            <a:ext cx="4262336" cy="4575659"/>
          </a:xfrm>
        </p:spPr>
        <p:txBody>
          <a:bodyPr/>
          <a:lstStyle/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200" dirty="0" smtClean="0"/>
              <a:t>Preserve the common sub-structure shared between parents by inheriting common bits. </a:t>
            </a: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/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200" dirty="0"/>
              <a:t>Maintain the same complexity between parents and offspring. </a:t>
            </a: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/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/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Recombination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0" y="1818921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0" y="2421047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280580"/>
              </p:ext>
            </p:extLst>
          </p:nvPr>
        </p:nvGraphicFramePr>
        <p:xfrm>
          <a:off x="4572000" y="3179219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0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2" y="1550504"/>
            <a:ext cx="4262336" cy="4575659"/>
          </a:xfrm>
        </p:spPr>
        <p:txBody>
          <a:bodyPr/>
          <a:lstStyle/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200" dirty="0" smtClean="0"/>
              <a:t>Preserve the common sub-structure shared between parents by inheriting common bits. </a:t>
            </a: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/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200" dirty="0"/>
              <a:t>Maintain the same complexity between parents and offspring. </a:t>
            </a: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/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/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Recombination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70506"/>
              </p:ext>
            </p:extLst>
          </p:nvPr>
        </p:nvGraphicFramePr>
        <p:xfrm>
          <a:off x="4572000" y="1818921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06848"/>
              </p:ext>
            </p:extLst>
          </p:nvPr>
        </p:nvGraphicFramePr>
        <p:xfrm>
          <a:off x="4572000" y="2421047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53534"/>
              </p:ext>
            </p:extLst>
          </p:nvPr>
        </p:nvGraphicFramePr>
        <p:xfrm>
          <a:off x="4572000" y="3179219"/>
          <a:ext cx="42054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  <a:gridCol w="420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445" y="3781345"/>
            <a:ext cx="6447110" cy="22067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35137" y="5988117"/>
            <a:ext cx="532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Figure: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Recombination of Network Architectures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134"/>
            <a:ext cx="8229600" cy="278692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Two objectives considered: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Maximize architecture performance (measured by validation accuracy). </a:t>
            </a:r>
          </a:p>
          <a:p>
            <a:pPr lvl="1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Minimize architecture complexity (measured by FLOPs).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NSGA-Net’s principles of selecting neural network architectures: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Prefers architectures that are better in all objectives (ND-sorting).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Prefers architectures that preserve different trade-off information (crowding-distance).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8152" y="5942325"/>
            <a:ext cx="647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Figure: Non-domination and crowdedness based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selection process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80057"/>
            <a:ext cx="8133693" cy="16622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NSGA-Net: Selection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134"/>
            <a:ext cx="8229600" cy="468774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Dataset: CIFAR-10</a:t>
            </a:r>
          </a:p>
          <a:p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10 classes, 32 x 32 color images, 50,000 training, 10,000 testing. </a:t>
            </a:r>
          </a:p>
          <a:p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Experiments and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92" y="2407405"/>
            <a:ext cx="4842799" cy="37734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48927" y="1932398"/>
            <a:ext cx="1636294" cy="3609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55631" y="149313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Never used during search.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549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in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1673642"/>
            <a:ext cx="2625969" cy="1885311"/>
          </a:xfr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16" y="1991342"/>
            <a:ext cx="5144984" cy="11433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2333"/>
            <a:ext cx="8229600" cy="461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Macro search space (non-repeating structure)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645998"/>
            <a:ext cx="8229600" cy="461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Micro search space (repeating structure)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8" y="4194352"/>
            <a:ext cx="2703146" cy="19152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01" y="4449973"/>
            <a:ext cx="2620945" cy="16296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69" y="4449972"/>
            <a:ext cx="2620945" cy="16296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5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</a:t>
            </a:r>
            <a:r>
              <a:rPr lang="en-US" dirty="0"/>
              <a:t>on CIFAR-10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9772"/>
            <a:ext cx="7540294" cy="44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on </a:t>
            </a:r>
            <a:r>
              <a:rPr lang="en-US" dirty="0"/>
              <a:t>CIFAR-10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99" y="1661796"/>
            <a:ext cx="7557237" cy="446436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690167" y="3745334"/>
            <a:ext cx="2453833" cy="202383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charset="2"/>
              <a:buChar char="q"/>
            </a:pPr>
            <a:r>
              <a:rPr lang="en-US" sz="1400" dirty="0" smtClean="0"/>
              <a:t>NAS: </a:t>
            </a:r>
            <a:r>
              <a:rPr lang="en-US" sz="1400" i="1" dirty="0" smtClean="0"/>
              <a:t>ICLR</a:t>
            </a:r>
            <a:r>
              <a:rPr lang="en-US" sz="1400" dirty="0" smtClean="0"/>
              <a:t> 2017 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US" sz="1400" dirty="0" err="1" smtClean="0"/>
              <a:t>NasNet</a:t>
            </a:r>
            <a:r>
              <a:rPr lang="en-US" sz="1400" dirty="0" smtClean="0"/>
              <a:t>: </a:t>
            </a:r>
            <a:r>
              <a:rPr lang="en-US" sz="1400" i="1" dirty="0" smtClean="0"/>
              <a:t>CVPR</a:t>
            </a:r>
            <a:r>
              <a:rPr lang="en-US" sz="1400" dirty="0" smtClean="0"/>
              <a:t> 2018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US" sz="1400" dirty="0"/>
              <a:t>ENAS: </a:t>
            </a:r>
            <a:r>
              <a:rPr lang="en-US" sz="1400" i="1" dirty="0"/>
              <a:t>ICML</a:t>
            </a:r>
            <a:r>
              <a:rPr lang="en-US" sz="1400" dirty="0"/>
              <a:t> 2018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US" sz="1400" dirty="0"/>
              <a:t>Hierarchical: </a:t>
            </a:r>
            <a:r>
              <a:rPr lang="en-US" sz="1400" i="1" dirty="0"/>
              <a:t>ICLR</a:t>
            </a:r>
            <a:r>
              <a:rPr lang="en-US" sz="1400" dirty="0"/>
              <a:t> </a:t>
            </a:r>
            <a:r>
              <a:rPr lang="en-US" sz="1400" dirty="0" smtClean="0"/>
              <a:t>2018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US" sz="1400" dirty="0" err="1" smtClean="0"/>
              <a:t>AmoebaNet</a:t>
            </a:r>
            <a:r>
              <a:rPr lang="en-US" sz="1400" dirty="0" smtClean="0"/>
              <a:t>: </a:t>
            </a:r>
            <a:r>
              <a:rPr lang="en-US" sz="1400" i="1" dirty="0" smtClean="0"/>
              <a:t>AAAI</a:t>
            </a:r>
            <a:r>
              <a:rPr lang="en-US" sz="1400" dirty="0" smtClean="0"/>
              <a:t> 2019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US" sz="1400" dirty="0" smtClean="0"/>
              <a:t>DARTS: </a:t>
            </a:r>
            <a:r>
              <a:rPr lang="en-US" sz="1400" i="1" dirty="0" smtClean="0"/>
              <a:t>ICLR</a:t>
            </a:r>
            <a:r>
              <a:rPr lang="en-US" sz="1400" dirty="0" smtClean="0"/>
              <a:t> 2019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US" sz="1400" dirty="0" err="1" smtClean="0"/>
              <a:t>Proxyless</a:t>
            </a:r>
            <a:r>
              <a:rPr lang="en-US" sz="1400" dirty="0" smtClean="0"/>
              <a:t>: </a:t>
            </a:r>
            <a:r>
              <a:rPr lang="en-US" sz="1400" i="1" dirty="0" smtClean="0"/>
              <a:t>ICLR</a:t>
            </a:r>
            <a:r>
              <a:rPr lang="en-US" sz="1400" dirty="0" smtClean="0"/>
              <a:t> 2019</a:t>
            </a:r>
          </a:p>
          <a:p>
            <a:pPr>
              <a:buSzPct val="100000"/>
              <a:buFont typeface="Wingdings" charset="2"/>
              <a:buChar char="q"/>
            </a:pPr>
            <a:r>
              <a:rPr lang="en-US" sz="1400" dirty="0" smtClean="0"/>
              <a:t>AE-CNN: </a:t>
            </a:r>
            <a:r>
              <a:rPr lang="en-US" sz="1400" i="1" dirty="0" smtClean="0"/>
              <a:t>TEVC</a:t>
            </a:r>
            <a:r>
              <a:rPr lang="en-US" sz="1400" dirty="0" smtClean="0"/>
              <a:t>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32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on </a:t>
            </a:r>
            <a:r>
              <a:rPr lang="en-US" dirty="0"/>
              <a:t>CIFAR-10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189" y="1655180"/>
            <a:ext cx="7557085" cy="4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Neural Architecture 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dirty="0" smtClean="0"/>
              <a:t>Automate the process of designing neural network architectures.</a:t>
            </a:r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160" y="2033941"/>
            <a:ext cx="5422565" cy="42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on </a:t>
            </a:r>
            <a:r>
              <a:rPr lang="en-US" dirty="0"/>
              <a:t>CIFAR-10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189" y="1655180"/>
            <a:ext cx="7557085" cy="4470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981" y="3611763"/>
            <a:ext cx="4379710" cy="25968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5764193" y="4398382"/>
            <a:ext cx="0" cy="381964"/>
          </a:xfrm>
          <a:prstGeom prst="line">
            <a:avLst/>
          </a:prstGeom>
          <a:ln>
            <a:solidFill>
              <a:srgbClr val="064339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764193" y="4572002"/>
            <a:ext cx="370391" cy="0"/>
          </a:xfrm>
          <a:prstGeom prst="straightConnector1">
            <a:avLst/>
          </a:prstGeom>
          <a:ln>
            <a:solidFill>
              <a:srgbClr val="06433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6099859" y="4346685"/>
            <a:ext cx="1515878" cy="5982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200" smtClean="0">
                <a:solidFill>
                  <a:srgbClr val="064339"/>
                </a:solidFill>
              </a:rPr>
              <a:t>~1.7M less </a:t>
            </a:r>
            <a:endParaRPr lang="en-US" sz="2200" dirty="0" smtClean="0">
              <a:solidFill>
                <a:srgbClr val="064339"/>
              </a:solidFill>
            </a:endParaRP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>
              <a:solidFill>
                <a:srgbClr val="064339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928249" y="4369946"/>
            <a:ext cx="0" cy="381964"/>
          </a:xfrm>
          <a:prstGeom prst="line">
            <a:avLst/>
          </a:prstGeom>
          <a:ln>
            <a:solidFill>
              <a:srgbClr val="064339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54096" y="4585508"/>
            <a:ext cx="462578" cy="0"/>
          </a:xfrm>
          <a:prstGeom prst="straightConnector1">
            <a:avLst/>
          </a:prstGeom>
          <a:ln>
            <a:solidFill>
              <a:srgbClr val="06433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840375" y="2731625"/>
            <a:ext cx="1273215" cy="1159046"/>
          </a:xfrm>
          <a:prstGeom prst="roundRect">
            <a:avLst/>
          </a:prstGeom>
          <a:solidFill>
            <a:schemeClr val="bg1">
              <a:lumMod val="65000"/>
              <a:alpha val="32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800000">
            <a:off x="3089934" y="3899179"/>
            <a:ext cx="1065342" cy="33712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on </a:t>
            </a:r>
            <a:r>
              <a:rPr lang="en-US" dirty="0"/>
              <a:t>CIFAR-10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189" y="1655180"/>
            <a:ext cx="7557085" cy="4470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392" y="3504138"/>
            <a:ext cx="4653023" cy="27624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5984108" y="5918954"/>
            <a:ext cx="462990" cy="0"/>
          </a:xfrm>
          <a:prstGeom prst="line">
            <a:avLst/>
          </a:prstGeom>
          <a:ln>
            <a:solidFill>
              <a:srgbClr val="064339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23008" y="4004844"/>
            <a:ext cx="0" cy="645787"/>
          </a:xfrm>
          <a:prstGeom prst="straightConnector1">
            <a:avLst/>
          </a:prstGeom>
          <a:ln>
            <a:solidFill>
              <a:srgbClr val="06433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613724" y="4650631"/>
            <a:ext cx="1515878" cy="5982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200" dirty="0" smtClean="0">
                <a:solidFill>
                  <a:srgbClr val="064339"/>
                </a:solidFill>
              </a:rPr>
              <a:t>~3% more </a:t>
            </a: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>
              <a:solidFill>
                <a:srgbClr val="064339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34582" y="5208606"/>
            <a:ext cx="0" cy="664048"/>
          </a:xfrm>
          <a:prstGeom prst="straightConnector1">
            <a:avLst/>
          </a:prstGeom>
          <a:ln>
            <a:solidFill>
              <a:srgbClr val="06433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99595" y="3240911"/>
            <a:ext cx="729205" cy="2546430"/>
          </a:xfrm>
          <a:prstGeom prst="roundRect">
            <a:avLst/>
          </a:prstGeom>
          <a:solidFill>
            <a:schemeClr val="bg1">
              <a:lumMod val="65000"/>
              <a:alpha val="32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096134" y="4548240"/>
            <a:ext cx="1410998" cy="33712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on </a:t>
            </a:r>
            <a:r>
              <a:rPr lang="en-US" dirty="0"/>
              <a:t>CIFAR-10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42834"/>
            <a:ext cx="7530592" cy="4483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" y="6114131"/>
            <a:ext cx="7868654" cy="130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on </a:t>
            </a:r>
            <a:r>
              <a:rPr lang="en-US" dirty="0"/>
              <a:t>CIFAR-10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189" y="1655180"/>
            <a:ext cx="7557085" cy="4470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60" y="3737638"/>
            <a:ext cx="4109040" cy="2388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93396" y="3939029"/>
            <a:ext cx="3239405" cy="21871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200" dirty="0" smtClean="0">
                <a:solidFill>
                  <a:srgbClr val="064339"/>
                </a:solidFill>
              </a:rPr>
              <a:t>&lt; 1 week w/ 2 GPUs</a:t>
            </a:r>
          </a:p>
          <a:p>
            <a:pPr marL="0" lvl="1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200" dirty="0" smtClean="0">
                <a:solidFill>
                  <a:srgbClr val="064339"/>
                </a:solidFill>
              </a:rPr>
              <a:t>&lt; 2 days w/ 8 GPUs</a:t>
            </a: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>
              <a:solidFill>
                <a:srgbClr val="064339"/>
              </a:solidFill>
            </a:endParaRPr>
          </a:p>
          <a:p>
            <a:pPr marL="342900" lvl="1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200" dirty="0" smtClean="0">
              <a:solidFill>
                <a:srgbClr val="06433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85053" y="3541853"/>
            <a:ext cx="0" cy="2696901"/>
          </a:xfrm>
          <a:prstGeom prst="line">
            <a:avLst/>
          </a:prstGeom>
          <a:ln>
            <a:solidFill>
              <a:srgbClr val="06433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on </a:t>
            </a:r>
            <a:r>
              <a:rPr lang="en-US" dirty="0"/>
              <a:t>CIFAR-10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42834"/>
            <a:ext cx="7530592" cy="4483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199" y="6114131"/>
            <a:ext cx="7868654" cy="130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CIFAR-10 Results Validation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36204"/>
            <a:ext cx="8229600" cy="4389960"/>
          </a:xfrm>
        </p:spPr>
        <p:txBody>
          <a:bodyPr/>
          <a:lstStyle/>
          <a:p>
            <a:r>
              <a:rPr lang="en-US" sz="2400" dirty="0" smtClean="0"/>
              <a:t>How reliable are the current measures of progress?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49" y="2482609"/>
            <a:ext cx="7327900" cy="307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08049" y="5671809"/>
            <a:ext cx="4209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Recht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2018, </a:t>
            </a:r>
            <a:r>
              <a:rPr lang="mr-IN" sz="1600" dirty="0" smtClean="0">
                <a:hlinkClick r:id="rId4"/>
              </a:rPr>
              <a:t>arxiv.org/abs/1806.00451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6754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CIFAR-10 Results Validation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36204"/>
            <a:ext cx="8229600" cy="4389960"/>
          </a:xfrm>
        </p:spPr>
        <p:txBody>
          <a:bodyPr/>
          <a:lstStyle/>
          <a:p>
            <a:r>
              <a:rPr lang="en-US" sz="2400" dirty="0" smtClean="0"/>
              <a:t>How reliable are the current measures of progress?</a:t>
            </a:r>
          </a:p>
          <a:p>
            <a:endParaRPr lang="en-US" sz="2400" dirty="0" smtClean="0"/>
          </a:p>
          <a:p>
            <a:r>
              <a:rPr lang="en-US" sz="2400" dirty="0" smtClean="0"/>
              <a:t>CIFAR-10.1 </a:t>
            </a:r>
            <a:r>
              <a:rPr lang="en-US" sz="1800" dirty="0" smtClean="0"/>
              <a:t>(</a:t>
            </a:r>
            <a:r>
              <a:rPr lang="en-US" sz="1800" dirty="0" err="1"/>
              <a:t>Recht</a:t>
            </a:r>
            <a:r>
              <a:rPr lang="en-US" sz="1800" dirty="0"/>
              <a:t> </a:t>
            </a:r>
            <a:r>
              <a:rPr lang="en-US" sz="1800" i="1" dirty="0"/>
              <a:t>et al.</a:t>
            </a:r>
            <a:r>
              <a:rPr lang="en-US" sz="1800" dirty="0"/>
              <a:t>, 2018, </a:t>
            </a:r>
            <a:r>
              <a:rPr lang="mr-IN" sz="1800" dirty="0" smtClean="0">
                <a:hlinkClick r:id="rId3"/>
              </a:rPr>
              <a:t>arxiv.org/abs/1806.00451</a:t>
            </a:r>
            <a:r>
              <a:rPr lang="en-US" sz="1800" dirty="0" smtClean="0"/>
              <a:t>)</a:t>
            </a:r>
            <a:endParaRPr lang="en-US" sz="1800" u="sng" dirty="0"/>
          </a:p>
          <a:p>
            <a:pPr lvl="1"/>
            <a:r>
              <a:rPr lang="en-US" sz="2000" dirty="0" smtClean="0"/>
              <a:t>A new truly </a:t>
            </a:r>
            <a:r>
              <a:rPr lang="en-US" sz="2000" i="1" dirty="0" smtClean="0"/>
              <a:t>unseen</a:t>
            </a:r>
            <a:r>
              <a:rPr lang="en-US" sz="2000" dirty="0" smtClean="0"/>
              <a:t> CIFAR-10 testing set.</a:t>
            </a:r>
          </a:p>
          <a:p>
            <a:pPr lvl="1"/>
            <a:r>
              <a:rPr lang="en-US" sz="2000" dirty="0" smtClean="0"/>
              <a:t>10,000 images collected following the same procedure. </a:t>
            </a:r>
          </a:p>
          <a:p>
            <a:endParaRPr lang="en-US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9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CIFAR-10 Results Validation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36204"/>
            <a:ext cx="8229600" cy="4389960"/>
          </a:xfrm>
        </p:spPr>
        <p:txBody>
          <a:bodyPr/>
          <a:lstStyle/>
          <a:p>
            <a:r>
              <a:rPr lang="en-US" sz="2400" dirty="0" smtClean="0"/>
              <a:t>How reliable are the current measures of progress?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8049" y="5864316"/>
            <a:ext cx="2751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Hendrycks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ICLR 2019</a:t>
            </a:r>
            <a:endParaRPr lang="en-US" sz="1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56" y="2428241"/>
            <a:ext cx="6654800" cy="339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24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CIFAR-10 Results Validation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36204"/>
            <a:ext cx="8229600" cy="4389960"/>
          </a:xfrm>
        </p:spPr>
        <p:txBody>
          <a:bodyPr/>
          <a:lstStyle/>
          <a:p>
            <a:r>
              <a:rPr lang="en-US" sz="2400" dirty="0" smtClean="0"/>
              <a:t>How reliable are the current measures of progress?</a:t>
            </a:r>
          </a:p>
          <a:p>
            <a:endParaRPr lang="en-US" sz="2400" dirty="0" smtClean="0"/>
          </a:p>
          <a:p>
            <a:r>
              <a:rPr lang="en-US" sz="2400" dirty="0" smtClean="0"/>
              <a:t>CIFAR-10.1 </a:t>
            </a:r>
            <a:r>
              <a:rPr lang="en-US" sz="1800" dirty="0" smtClean="0"/>
              <a:t>(</a:t>
            </a:r>
            <a:r>
              <a:rPr lang="en-US" sz="1800" dirty="0" err="1"/>
              <a:t>Recht</a:t>
            </a:r>
            <a:r>
              <a:rPr lang="en-US" sz="1800" dirty="0"/>
              <a:t> </a:t>
            </a:r>
            <a:r>
              <a:rPr lang="en-US" sz="1800" i="1" dirty="0"/>
              <a:t>et al.</a:t>
            </a:r>
            <a:r>
              <a:rPr lang="en-US" sz="1800" dirty="0"/>
              <a:t>, 2018, </a:t>
            </a:r>
            <a:r>
              <a:rPr lang="mr-IN" sz="1800" dirty="0" smtClean="0">
                <a:hlinkClick r:id="rId3"/>
              </a:rPr>
              <a:t>arxiv.org/abs/1806.00451</a:t>
            </a:r>
            <a:r>
              <a:rPr lang="en-US" sz="1800" dirty="0" smtClean="0"/>
              <a:t>)</a:t>
            </a:r>
            <a:endParaRPr lang="en-US" sz="1800" u="sng" dirty="0"/>
          </a:p>
          <a:p>
            <a:pPr lvl="1"/>
            <a:r>
              <a:rPr lang="en-US" sz="2000" dirty="0" smtClean="0"/>
              <a:t>A new truly unseen CIFAR-10 test set.</a:t>
            </a:r>
          </a:p>
          <a:p>
            <a:pPr lvl="1"/>
            <a:r>
              <a:rPr lang="en-US" sz="2000" dirty="0" smtClean="0"/>
              <a:t>10,000 images collected following the procedure. 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CIFAR-10-C </a:t>
            </a:r>
            <a:r>
              <a:rPr lang="en-US" sz="1800" dirty="0" smtClean="0"/>
              <a:t>(</a:t>
            </a:r>
            <a:r>
              <a:rPr lang="en-US" sz="1800" dirty="0" err="1"/>
              <a:t>Hendrycks</a:t>
            </a:r>
            <a:r>
              <a:rPr lang="en-US" sz="1800" dirty="0"/>
              <a:t> </a:t>
            </a:r>
            <a:r>
              <a:rPr lang="en-US" sz="1800" i="1" dirty="0" smtClean="0"/>
              <a:t>et </a:t>
            </a:r>
            <a:r>
              <a:rPr lang="en-US" sz="1800" i="1" dirty="0"/>
              <a:t>al.</a:t>
            </a:r>
            <a:r>
              <a:rPr lang="en-US" sz="1800" dirty="0"/>
              <a:t>, </a:t>
            </a:r>
            <a:r>
              <a:rPr lang="en-US" sz="1800" dirty="0" smtClean="0"/>
              <a:t>ICLR 2019)</a:t>
            </a:r>
            <a:endParaRPr lang="en-US" sz="1800" u="sng" dirty="0" smtClean="0"/>
          </a:p>
          <a:p>
            <a:pPr lvl="1"/>
            <a:r>
              <a:rPr lang="en-US" sz="2000" dirty="0" smtClean="0"/>
              <a:t>~ 1 M. new images created from original CIFAR-10 test set.</a:t>
            </a:r>
          </a:p>
          <a:p>
            <a:pPr lvl="1"/>
            <a:r>
              <a:rPr lang="en-US" sz="2000" dirty="0"/>
              <a:t>19 different corruption types, </a:t>
            </a:r>
            <a:r>
              <a:rPr lang="en-US" sz="2000" dirty="0" smtClean="0"/>
              <a:t>in 5 </a:t>
            </a:r>
            <a:r>
              <a:rPr lang="en-US" sz="2000" dirty="0"/>
              <a:t>different severity </a:t>
            </a:r>
            <a:r>
              <a:rPr lang="en-US" sz="2000" dirty="0" smtClean="0"/>
              <a:t>for each </a:t>
            </a:r>
            <a:r>
              <a:rPr lang="en-US" sz="2000" dirty="0"/>
              <a:t>type.</a:t>
            </a:r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28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CIFAR-10 Results Validation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36204"/>
            <a:ext cx="8229600" cy="4389960"/>
          </a:xfrm>
        </p:spPr>
        <p:txBody>
          <a:bodyPr/>
          <a:lstStyle/>
          <a:p>
            <a:r>
              <a:rPr lang="en-US" sz="2400" dirty="0" smtClean="0"/>
              <a:t>Corruption examples</a:t>
            </a:r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27" y="2219847"/>
            <a:ext cx="5694744" cy="4010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5355" y="6346216"/>
            <a:ext cx="5447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Hendrycks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</a:t>
            </a:r>
            <a:r>
              <a:rPr lang="en-US" sz="1600" dirty="0">
                <a:hlinkClick r:id="rId4"/>
              </a:rPr>
              <a:t>https://github.com/hendrycks/robustness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177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Neural Architecture 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dirty="0" smtClean="0"/>
              <a:t>Automate the process of designing neural network architectures.</a:t>
            </a:r>
          </a:p>
          <a:p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4" y="2033249"/>
            <a:ext cx="5029200" cy="42039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7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CIFAR-10 Results Validation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990" y="1479885"/>
            <a:ext cx="7952875" cy="471964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315809" y="5245768"/>
            <a:ext cx="2405708" cy="108677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charset="2"/>
              <a:buChar char="q"/>
            </a:pPr>
            <a:r>
              <a:rPr lang="en-US" sz="1400" dirty="0" err="1" smtClean="0"/>
              <a:t>NasNet</a:t>
            </a:r>
            <a:r>
              <a:rPr lang="en-US" sz="1400" dirty="0" smtClean="0"/>
              <a:t>: </a:t>
            </a:r>
            <a:r>
              <a:rPr lang="en-US" sz="1400" i="1" dirty="0" smtClean="0"/>
              <a:t>RL </a:t>
            </a:r>
            <a:endParaRPr lang="en-US" sz="1400" dirty="0" smtClean="0"/>
          </a:p>
          <a:p>
            <a:pPr>
              <a:buSzPct val="100000"/>
              <a:buFont typeface="Wingdings" charset="2"/>
              <a:buChar char="q"/>
            </a:pPr>
            <a:r>
              <a:rPr lang="en-US" sz="1400" dirty="0" err="1" smtClean="0"/>
              <a:t>AmoebaNet</a:t>
            </a:r>
            <a:r>
              <a:rPr lang="en-US" sz="1400" dirty="0" smtClean="0"/>
              <a:t>: </a:t>
            </a:r>
            <a:r>
              <a:rPr lang="en-US" sz="1400" i="1" dirty="0" smtClean="0"/>
              <a:t>EA</a:t>
            </a:r>
            <a:endParaRPr lang="en-US" sz="1400" dirty="0" smtClean="0"/>
          </a:p>
          <a:p>
            <a:pPr>
              <a:buSzPct val="100000"/>
              <a:buFont typeface="Wingdings" charset="2"/>
              <a:buChar char="q"/>
            </a:pPr>
            <a:r>
              <a:rPr lang="en-US" sz="1400" dirty="0" smtClean="0"/>
              <a:t>DARTS: </a:t>
            </a:r>
            <a:r>
              <a:rPr lang="en-US" sz="1400" i="1" dirty="0" smtClean="0"/>
              <a:t>Gradient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614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Results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60358"/>
            <a:ext cx="8229600" cy="4465806"/>
          </a:xfrm>
        </p:spPr>
        <p:txBody>
          <a:bodyPr/>
          <a:lstStyle/>
          <a:p>
            <a:r>
              <a:rPr lang="en-US" sz="2200" dirty="0" smtClean="0"/>
              <a:t>Transferability to </a:t>
            </a:r>
            <a:r>
              <a:rPr lang="en-US" sz="2200" i="1" dirty="0" smtClean="0"/>
              <a:t>CIFAR-100</a:t>
            </a:r>
            <a:endParaRPr lang="en-US" sz="2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84" y="2154989"/>
            <a:ext cx="6136105" cy="27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2390"/>
            <a:ext cx="8229600" cy="4453774"/>
          </a:xfrm>
        </p:spPr>
        <p:txBody>
          <a:bodyPr/>
          <a:lstStyle/>
          <a:p>
            <a:r>
              <a:rPr lang="en-US" sz="2000" dirty="0" smtClean="0"/>
              <a:t>NSGA-Net achieves a portfolio of architectures offering efficient trade-offs between complexity and performance on CIFAR-10 dataset. </a:t>
            </a:r>
          </a:p>
          <a:p>
            <a:r>
              <a:rPr lang="en-US" sz="2000" dirty="0" smtClean="0"/>
              <a:t>Experiments on additional test data, data under common corruptions and more challenged dataset further validate the architecture progress made by NSGA-Net.</a:t>
            </a:r>
          </a:p>
          <a:p>
            <a:endParaRPr lang="en-US" sz="2000" dirty="0" smtClean="0"/>
          </a:p>
          <a:p>
            <a:r>
              <a:rPr lang="en-US" sz="2000" b="1" dirty="0" smtClean="0"/>
              <a:t>Implications</a:t>
            </a:r>
            <a:r>
              <a:rPr lang="en-US" sz="2000" dirty="0" smtClean="0"/>
              <a:t>: (1) EA offers a viable alternative to traditional ML techniques; (2) The scope of multi-objective in ML. </a:t>
            </a:r>
          </a:p>
          <a:p>
            <a:endParaRPr lang="en-US" sz="2000" dirty="0" smtClean="0"/>
          </a:p>
          <a:p>
            <a:r>
              <a:rPr lang="en-US" sz="2000" b="1" dirty="0" smtClean="0"/>
              <a:t>Caveats</a:t>
            </a:r>
            <a:r>
              <a:rPr lang="en-US" sz="2000" dirty="0" smtClean="0"/>
              <a:t>: search space is heavily prior-knowledge biased. 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86664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Code and Model Release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52863"/>
            <a:ext cx="8229600" cy="4273301"/>
          </a:xfrm>
        </p:spPr>
        <p:txBody>
          <a:bodyPr/>
          <a:lstStyle/>
          <a:p>
            <a:r>
              <a:rPr lang="en-US" sz="2200" dirty="0" smtClean="0"/>
              <a:t>We have released NSGA-Net models trained on various datasets. 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hlinkClick r:id="rId3"/>
              </a:rPr>
              <a:t>https://github.com/ianwhale/nsga-net</a:t>
            </a:r>
            <a:endParaRPr lang="en-US" sz="18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65992" y="3104546"/>
            <a:ext cx="7212013" cy="176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/>
          <a:lstStyle/>
          <a:p>
            <a:pPr algn="ctr" defTabSz="913805">
              <a:defRPr/>
            </a:pP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Thank You ! </a:t>
            </a:r>
            <a:endParaRPr lang="en-US" sz="48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Neural Architecture 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dirty="0" smtClean="0"/>
              <a:t>Automate the process of designing neural network architectures.</a:t>
            </a:r>
          </a:p>
          <a:p>
            <a:r>
              <a:rPr lang="en-US" sz="2200" dirty="0" smtClean="0"/>
              <a:t>Search space: </a:t>
            </a:r>
            <a:r>
              <a:rPr lang="en-US" sz="2200" i="1" dirty="0" smtClean="0"/>
              <a:t>micro </a:t>
            </a:r>
            <a:r>
              <a:rPr lang="en-US" sz="2200" dirty="0" smtClean="0"/>
              <a:t>and </a:t>
            </a:r>
            <a:r>
              <a:rPr lang="en-US" sz="2200" i="1" dirty="0" smtClean="0"/>
              <a:t>macro</a:t>
            </a:r>
            <a:r>
              <a:rPr lang="en-US" sz="2200" dirty="0"/>
              <a:t>.</a:t>
            </a:r>
            <a:endParaRPr lang="en-US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42" y="4534761"/>
            <a:ext cx="6768916" cy="1422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217" y="5956886"/>
            <a:ext cx="4401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Elsken </a:t>
            </a:r>
            <a:r>
              <a:rPr lang="en-US" sz="1600" i="1" dirty="0" smtClean="0"/>
              <a:t>et al.</a:t>
            </a:r>
            <a:r>
              <a:rPr lang="en-US" sz="1600" dirty="0" smtClean="0"/>
              <a:t>, 2019</a:t>
            </a:r>
            <a:r>
              <a:rPr lang="en-US" sz="1600" smtClean="0"/>
              <a:t>, </a:t>
            </a:r>
            <a:r>
              <a:rPr lang="mr-IN" sz="1600" dirty="0" smtClean="0">
                <a:hlinkClick r:id="rId4"/>
              </a:rPr>
              <a:t>arxiv.org/abs/1808.05377</a:t>
            </a:r>
            <a:endParaRPr lang="en-US" sz="1600" u="sng" dirty="0"/>
          </a:p>
        </p:txBody>
      </p:sp>
      <p:sp>
        <p:nvSpPr>
          <p:cNvPr id="12" name="Rounded Rectangle 11"/>
          <p:cNvSpPr/>
          <p:nvPr/>
        </p:nvSpPr>
        <p:spPr>
          <a:xfrm>
            <a:off x="1238342" y="4776765"/>
            <a:ext cx="1149258" cy="801770"/>
          </a:xfrm>
          <a:prstGeom prst="roundRect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35" y="2459485"/>
            <a:ext cx="4818822" cy="11662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330" y="2070009"/>
            <a:ext cx="2527300" cy="2283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75147" y="2070009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Zhong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2017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5445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dirty="0" smtClean="0"/>
              <a:t>Automate the process of designing neural network architectures.</a:t>
            </a:r>
          </a:p>
          <a:p>
            <a:r>
              <a:rPr lang="en-US" sz="2200" dirty="0"/>
              <a:t>Search space: </a:t>
            </a:r>
            <a:r>
              <a:rPr lang="en-US" sz="2200" i="1" dirty="0"/>
              <a:t>micro </a:t>
            </a:r>
            <a:r>
              <a:rPr lang="en-US" sz="2200" dirty="0"/>
              <a:t>and </a:t>
            </a:r>
            <a:r>
              <a:rPr lang="en-US" sz="2200" i="1" dirty="0"/>
              <a:t>macro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Search Strategy: </a:t>
            </a:r>
            <a:r>
              <a:rPr lang="en-US" sz="2200" i="1" dirty="0" smtClean="0"/>
              <a:t>RL</a:t>
            </a:r>
            <a:r>
              <a:rPr lang="en-US" sz="2200" dirty="0" smtClean="0"/>
              <a:t>, </a:t>
            </a:r>
            <a:r>
              <a:rPr lang="en-US" sz="2200" i="1" dirty="0" smtClean="0"/>
              <a:t>EA</a:t>
            </a:r>
            <a:r>
              <a:rPr lang="en-US" sz="2200" dirty="0" smtClean="0"/>
              <a:t>, and </a:t>
            </a:r>
            <a:r>
              <a:rPr lang="en-US" sz="2200" i="1" dirty="0" smtClean="0"/>
              <a:t>Gradient</a:t>
            </a:r>
            <a:r>
              <a:rPr lang="en-US" sz="2200" dirty="0" smtClean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Neural Architecture Search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217" y="5956886"/>
            <a:ext cx="4401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Elsken </a:t>
            </a:r>
            <a:r>
              <a:rPr lang="en-US" sz="1600" i="1" dirty="0" smtClean="0"/>
              <a:t>et al.</a:t>
            </a:r>
            <a:r>
              <a:rPr lang="en-US" sz="1600" dirty="0" smtClean="0"/>
              <a:t>, 2019</a:t>
            </a:r>
            <a:r>
              <a:rPr lang="en-US" sz="1600" smtClean="0"/>
              <a:t>, </a:t>
            </a:r>
            <a:r>
              <a:rPr lang="mr-IN" sz="1600" dirty="0" smtClean="0">
                <a:hlinkClick r:id="rId3"/>
              </a:rPr>
              <a:t>arxiv.org/abs/1808.05377</a:t>
            </a:r>
            <a:endParaRPr lang="en-US" sz="1600" u="sn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42" y="4534761"/>
            <a:ext cx="6768916" cy="14221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274022" y="4776765"/>
            <a:ext cx="1660407" cy="801770"/>
          </a:xfrm>
          <a:prstGeom prst="roundRect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dirty="0" smtClean="0"/>
              <a:t>Automate the process of designing neural network architectures.</a:t>
            </a:r>
          </a:p>
          <a:p>
            <a:r>
              <a:rPr lang="en-US" sz="2200" dirty="0"/>
              <a:t>Search space: </a:t>
            </a:r>
            <a:r>
              <a:rPr lang="en-US" sz="2200" i="1" dirty="0" smtClean="0"/>
              <a:t>micro</a:t>
            </a:r>
            <a:r>
              <a:rPr lang="en-US" sz="2200" dirty="0" smtClean="0"/>
              <a:t>,</a:t>
            </a:r>
            <a:r>
              <a:rPr lang="en-US" sz="2200" i="1" dirty="0" smtClean="0"/>
              <a:t> macro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Search Strategy: </a:t>
            </a:r>
            <a:r>
              <a:rPr lang="en-US" sz="2200" i="1" dirty="0"/>
              <a:t>RL</a:t>
            </a:r>
            <a:r>
              <a:rPr lang="en-US" sz="2200" dirty="0"/>
              <a:t>, </a:t>
            </a:r>
            <a:r>
              <a:rPr lang="en-US" sz="2200" i="1" dirty="0"/>
              <a:t>EA</a:t>
            </a:r>
            <a:r>
              <a:rPr lang="en-US" sz="2200" dirty="0"/>
              <a:t>, </a:t>
            </a:r>
            <a:r>
              <a:rPr lang="en-US" sz="2200" dirty="0" smtClean="0"/>
              <a:t>and </a:t>
            </a:r>
            <a:r>
              <a:rPr lang="en-US" sz="2200" i="1" dirty="0" smtClean="0"/>
              <a:t>Gradient</a:t>
            </a:r>
            <a:r>
              <a:rPr lang="en-US" sz="2200" dirty="0"/>
              <a:t>. </a:t>
            </a:r>
            <a:endParaRPr lang="en-US" sz="2200" dirty="0" smtClean="0"/>
          </a:p>
          <a:p>
            <a:pPr marL="342900" lvl="1" indent="-342900">
              <a:buClr>
                <a:srgbClr val="18453B"/>
              </a:buClr>
              <a:buSzTx/>
            </a:pPr>
            <a:r>
              <a:rPr lang="en-US" sz="2200" dirty="0" smtClean="0"/>
              <a:t>Performance Estimation Strategy: </a:t>
            </a:r>
            <a:r>
              <a:rPr lang="en-US" sz="2000" i="1" dirty="0" smtClean="0"/>
              <a:t>Proxy models, </a:t>
            </a:r>
            <a:r>
              <a:rPr lang="en-US" sz="2000" dirty="0" smtClean="0"/>
              <a:t>and </a:t>
            </a:r>
            <a:r>
              <a:rPr lang="en-US" sz="2000" i="1" dirty="0" smtClean="0"/>
              <a:t>weight sharing</a:t>
            </a:r>
            <a:r>
              <a:rPr lang="en-US" sz="2000" dirty="0" smtClean="0"/>
              <a:t>.</a:t>
            </a:r>
            <a:endParaRPr lang="en-US" sz="2000" i="1" dirty="0"/>
          </a:p>
          <a:p>
            <a:endParaRPr lang="en-US" sz="20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Neural Architecture Search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217" y="5956886"/>
            <a:ext cx="4401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Elsken </a:t>
            </a:r>
            <a:r>
              <a:rPr lang="en-US" sz="1600" i="1" dirty="0" smtClean="0"/>
              <a:t>et al.</a:t>
            </a:r>
            <a:r>
              <a:rPr lang="en-US" sz="1600" dirty="0" smtClean="0"/>
              <a:t>, 2019</a:t>
            </a:r>
            <a:r>
              <a:rPr lang="en-US" sz="1600" smtClean="0"/>
              <a:t>, </a:t>
            </a:r>
            <a:r>
              <a:rPr lang="mr-IN" sz="1600" dirty="0" smtClean="0">
                <a:hlinkClick r:id="rId3"/>
              </a:rPr>
              <a:t>arxiv.org/abs/1808.05377</a:t>
            </a:r>
            <a:endParaRPr lang="en-US" sz="1600" u="sn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42" y="4534761"/>
            <a:ext cx="6768916" cy="14221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335275" y="4776765"/>
            <a:ext cx="1621183" cy="801770"/>
          </a:xfrm>
          <a:prstGeom prst="roundRect">
            <a:avLst/>
          </a:prstGeom>
          <a:solidFill>
            <a:schemeClr val="bg1">
              <a:lumMod val="65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61937" y="2009274"/>
            <a:ext cx="1528010" cy="3609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25943" y="2418349"/>
            <a:ext cx="391026" cy="31691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11840" y="2814032"/>
            <a:ext cx="1431760" cy="3609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Neural Architecture Search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112760"/>
              </p:ext>
            </p:extLst>
          </p:nvPr>
        </p:nvGraphicFramePr>
        <p:xfrm>
          <a:off x="687246" y="1702664"/>
          <a:ext cx="7999555" cy="43971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74014"/>
                <a:gridCol w="1074014"/>
                <a:gridCol w="753045"/>
                <a:gridCol w="950564"/>
                <a:gridCol w="1172775"/>
                <a:gridCol w="1543124"/>
                <a:gridCol w="1432019"/>
              </a:tblGrid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Venues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Method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S. Space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S. Strategy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P. Estimation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Objectives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Compute Used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ICLR 2017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macro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proxy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Accuracy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22400 GPU-days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CVPR 2017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GeNet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macro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proxy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Accuracy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 GPU-days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</a:rPr>
                        <a:t>ICLR 2018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Hierarchical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micro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proxy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Accuracy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300 GPU-days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ICML 2018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ENAS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both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err="1">
                          <a:effectLst/>
                        </a:rPr>
                        <a:t>w.s</a:t>
                      </a:r>
                      <a:r>
                        <a:rPr lang="pl-PL" sz="1400" u="none" strike="noStrike" dirty="0">
                          <a:effectLst/>
                        </a:rPr>
                        <a:t>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Accuracy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GPU-day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</a:rPr>
                        <a:t>CVPR 2018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NASNet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micro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proxy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Accuracy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2000 GPU-days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AAAI 2019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AmoebaNet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micro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proxy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Accuracy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3000 GPU-days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ICLR 2019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micro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w.s.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Accuracy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 GPU -days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</a:rPr>
                        <a:t>CVPR 2019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MNasNet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>
                          <a:effectLst/>
                        </a:rPr>
                        <a:t>-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proxy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Accuracy, Latency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288 GPU-days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</a:rPr>
                        <a:t>ICLR 2019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Proxyless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>
                          <a:effectLst/>
                        </a:rPr>
                        <a:t>-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u="none" strike="noStrike">
                          <a:effectLst/>
                        </a:rPr>
                        <a:t>RL + G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proxy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Accuracy, Latency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 GPU-day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7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TEVC 2019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AE-CNN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macro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proxy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Accuracy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 GPU-days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87246" y="2176041"/>
            <a:ext cx="7999554" cy="428263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87246" y="2953474"/>
            <a:ext cx="7999554" cy="428263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87246" y="3749233"/>
            <a:ext cx="7999554" cy="428263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7246" y="4207269"/>
            <a:ext cx="7999554" cy="428263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87246" y="4951464"/>
            <a:ext cx="7999554" cy="428263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87979" y="2176041"/>
            <a:ext cx="757989" cy="2775423"/>
          </a:xfrm>
          <a:prstGeom prst="round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87979" y="5817377"/>
            <a:ext cx="757989" cy="312255"/>
          </a:xfrm>
          <a:prstGeom prst="roundRect">
            <a:avLst/>
          </a:prstGeom>
          <a:solidFill>
            <a:schemeClr val="bg1">
              <a:lumMod val="75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11" grpId="0" animBg="1"/>
      <p:bldP spid="11" grpId="1" animBg="1"/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550504"/>
            <a:ext cx="8680174" cy="4575659"/>
          </a:xfrm>
        </p:spPr>
        <p:txBody>
          <a:bodyPr/>
          <a:lstStyle/>
          <a:p>
            <a:r>
              <a:rPr lang="en-US" sz="2200" dirty="0" smtClean="0"/>
              <a:t>Real-world deployment of DNN is subject to hardware constraints, e.g. </a:t>
            </a:r>
            <a:r>
              <a:rPr lang="en-US" sz="2200" i="1" dirty="0" smtClean="0"/>
              <a:t>memory</a:t>
            </a:r>
            <a:r>
              <a:rPr lang="en-US" sz="2200" dirty="0" smtClean="0"/>
              <a:t>, </a:t>
            </a:r>
            <a:r>
              <a:rPr lang="en-US" sz="2200" i="1" dirty="0" smtClean="0"/>
              <a:t>FLOPs</a:t>
            </a:r>
            <a:r>
              <a:rPr lang="en-US" sz="2200" dirty="0" smtClean="0"/>
              <a:t>, </a:t>
            </a:r>
            <a:r>
              <a:rPr lang="en-US" sz="2200" i="1" dirty="0" smtClean="0"/>
              <a:t>latency</a:t>
            </a:r>
            <a:r>
              <a:rPr lang="en-US" sz="2200" dirty="0" smtClean="0"/>
              <a:t>, etc. </a:t>
            </a:r>
          </a:p>
          <a:p>
            <a:r>
              <a:rPr lang="en-US" sz="2200" dirty="0" smtClean="0"/>
              <a:t>Through multi-objective optimization:</a:t>
            </a:r>
          </a:p>
          <a:p>
            <a:pPr lvl="1"/>
            <a:r>
              <a:rPr lang="en-US" sz="1800" dirty="0" smtClean="0"/>
              <a:t>Can we design a NAS method to find a portfolio of architectures for different deployment scenarios?</a:t>
            </a:r>
          </a:p>
          <a:p>
            <a:pPr lvl="1"/>
            <a:r>
              <a:rPr lang="en-US" sz="1800" dirty="0" smtClean="0"/>
              <a:t>Will the diversity provided from the additional objective of minimizing network complexity contribute to finding more efficient architectures?</a:t>
            </a:r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81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 and Questions</a:t>
            </a:r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5" y="4344995"/>
            <a:ext cx="7886700" cy="1579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476167" y="5936731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Figure: Overview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of the stages of NSGA-Net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演示文稿1" id="{912D9056-CC9F-7B41-AE90-16EC2BD803C8}" vid="{4E7E78BA-AFEC-F844-B378-A5B0E35E0F3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MSU_template</Template>
  <TotalTime>8289</TotalTime>
  <Words>1652</Words>
  <Application>Microsoft Macintosh PowerPoint</Application>
  <PresentationFormat>On-screen Show (4:3)</PresentationFormat>
  <Paragraphs>633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Courier New</vt:lpstr>
      <vt:lpstr>Garamond</vt:lpstr>
      <vt:lpstr>Gotham Book</vt:lpstr>
      <vt:lpstr>Gotham-Bold</vt:lpstr>
      <vt:lpstr>ＭＳ Ｐゴシック</vt:lpstr>
      <vt:lpstr>Times New Roman</vt:lpstr>
      <vt:lpstr>Wingdings</vt:lpstr>
      <vt:lpstr>宋体</vt:lpstr>
      <vt:lpstr>MSU Template 1</vt:lpstr>
      <vt:lpstr>PowerPoint Presentation</vt:lpstr>
      <vt:lpstr>Importance of architecture for Vision</vt:lpstr>
      <vt:lpstr>Background: Neural Architecture Search </vt:lpstr>
      <vt:lpstr>Background: Neural Architecture Search </vt:lpstr>
      <vt:lpstr>Background: Neural Architecture Search </vt:lpstr>
      <vt:lpstr>Background: Neural Architecture Search </vt:lpstr>
      <vt:lpstr>Background: Neural Architecture Search </vt:lpstr>
      <vt:lpstr>Background: Neural Architecture Search </vt:lpstr>
      <vt:lpstr>Motivation and Questions</vt:lpstr>
      <vt:lpstr>NSGA-Net: Encoding </vt:lpstr>
      <vt:lpstr>NSGA-Net: Encoding </vt:lpstr>
      <vt:lpstr>NSGA-Net: Encoding </vt:lpstr>
      <vt:lpstr>NSGA-Net: Encoding </vt:lpstr>
      <vt:lpstr>NSGA-Net: Encoding </vt:lpstr>
      <vt:lpstr>NSGA-Net: Encoding </vt:lpstr>
      <vt:lpstr>NSGA-Net: Encoding </vt:lpstr>
      <vt:lpstr>NSGA-Net: Encoding </vt:lpstr>
      <vt:lpstr>NSGA-Net: Encoding </vt:lpstr>
      <vt:lpstr>NSGA-Net: Encoding </vt:lpstr>
      <vt:lpstr>NSGA-Net: Recombination</vt:lpstr>
      <vt:lpstr>NSGA-Net: Recombination</vt:lpstr>
      <vt:lpstr>NSGA-Net: Recombination</vt:lpstr>
      <vt:lpstr>NSGA-Net: Recombination</vt:lpstr>
      <vt:lpstr>NSGA-Net: Selection Process</vt:lpstr>
      <vt:lpstr>Experiments and Results</vt:lpstr>
      <vt:lpstr>Search in Process</vt:lpstr>
      <vt:lpstr>Results on CIFAR-10</vt:lpstr>
      <vt:lpstr>Results on CIFAR-10</vt:lpstr>
      <vt:lpstr>Results on CIFAR-10</vt:lpstr>
      <vt:lpstr>Results on CIFAR-10</vt:lpstr>
      <vt:lpstr>Results on CIFAR-10</vt:lpstr>
      <vt:lpstr>Results on CIFAR-10</vt:lpstr>
      <vt:lpstr>Results on CIFAR-10</vt:lpstr>
      <vt:lpstr>Results on CIFAR-10</vt:lpstr>
      <vt:lpstr>CIFAR-10 Results Validation</vt:lpstr>
      <vt:lpstr>CIFAR-10 Results Validation</vt:lpstr>
      <vt:lpstr>CIFAR-10 Results Validation</vt:lpstr>
      <vt:lpstr>CIFAR-10 Results Validation</vt:lpstr>
      <vt:lpstr>CIFAR-10 Results Validation</vt:lpstr>
      <vt:lpstr>CIFAR-10 Results Validation</vt:lpstr>
      <vt:lpstr>Additional Results</vt:lpstr>
      <vt:lpstr>Conclusions</vt:lpstr>
      <vt:lpstr>Code and Model Release</vt:lpstr>
    </vt:vector>
  </TitlesOfParts>
  <Company>Michigan State University College of Engineering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Reliable Solutions in Bilevel Optimization Problems Under Uncertainties</dc:title>
  <dc:creator>COINLAP</dc:creator>
  <cp:lastModifiedBy>Microsoft Office User</cp:lastModifiedBy>
  <cp:revision>394</cp:revision>
  <cp:lastPrinted>2010-09-08T13:46:11Z</cp:lastPrinted>
  <dcterms:created xsi:type="dcterms:W3CDTF">2016-07-12T18:31:34Z</dcterms:created>
  <dcterms:modified xsi:type="dcterms:W3CDTF">2019-07-23T14:50:23Z</dcterms:modified>
</cp:coreProperties>
</file>